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49" r:id="rId2"/>
    <p:sldId id="550" r:id="rId3"/>
    <p:sldId id="551" r:id="rId4"/>
    <p:sldId id="552" r:id="rId5"/>
    <p:sldId id="553" r:id="rId6"/>
    <p:sldId id="554" r:id="rId7"/>
    <p:sldId id="557" r:id="rId8"/>
    <p:sldId id="558" r:id="rId9"/>
    <p:sldId id="452" r:id="rId10"/>
    <p:sldId id="481" r:id="rId11"/>
    <p:sldId id="453" r:id="rId12"/>
    <p:sldId id="526" r:id="rId13"/>
    <p:sldId id="541" r:id="rId14"/>
    <p:sldId id="560" r:id="rId15"/>
    <p:sldId id="559" r:id="rId16"/>
    <p:sldId id="539" r:id="rId17"/>
    <p:sldId id="517" r:id="rId18"/>
    <p:sldId id="509" r:id="rId19"/>
    <p:sldId id="500" r:id="rId20"/>
    <p:sldId id="503" r:id="rId21"/>
    <p:sldId id="507" r:id="rId22"/>
    <p:sldId id="538" r:id="rId23"/>
    <p:sldId id="561" r:id="rId24"/>
    <p:sldId id="537" r:id="rId25"/>
  </p:sldIdLst>
  <p:sldSz cx="9144000" cy="6858000" type="screen4x3"/>
  <p:notesSz cx="6797675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DB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9" autoAdjust="0"/>
    <p:restoredTop sz="94637" autoAdjust="0"/>
  </p:normalViewPr>
  <p:slideViewPr>
    <p:cSldViewPr>
      <p:cViewPr varScale="1">
        <p:scale>
          <a:sx n="70" d="100"/>
          <a:sy n="70" d="100"/>
        </p:scale>
        <p:origin x="51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BA8FD5-F33C-40A5-9CA1-986AB3E144B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919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DD24F2B-C91B-4E39-BE38-B2D8B5110FCB}" type="datetimeFigureOut">
              <a:rPr lang="en-US"/>
              <a:pPr>
                <a:defRPr/>
              </a:pPr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2C50659-F229-4B92-8C8D-AB8BDD94A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69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 smtClean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03D709-90A5-41E9-B25E-8473B59C6944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8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F2E139-6411-440A-AA31-7D2DCC89E0AD}" type="slidenum">
              <a:rPr lang="en-NZ" sz="1200" smtClean="0"/>
              <a:pPr eaLnBrk="1" hangingPunct="1"/>
              <a:t>17</a:t>
            </a:fld>
            <a:endParaRPr lang="en-NZ" sz="1200" smtClean="0"/>
          </a:p>
        </p:txBody>
      </p:sp>
    </p:spTree>
    <p:extLst>
      <p:ext uri="{BB962C8B-B14F-4D97-AF65-F5344CB8AC3E}">
        <p14:creationId xmlns:p14="http://schemas.microsoft.com/office/powerpoint/2010/main" val="257110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C419-95CC-4889-8CF1-15D162C06DE2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884792609"/>
      </p:ext>
    </p:extLst>
  </p:cSld>
  <p:clrMapOvr>
    <a:masterClrMapping/>
  </p:clrMapOvr>
  <p:transition spd="med"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B5138-EC55-495B-B807-BB88FFA5B87A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697034082"/>
      </p:ext>
    </p:extLst>
  </p:cSld>
  <p:clrMapOvr>
    <a:masterClrMapping/>
  </p:clrMapOvr>
  <p:transition spd="med"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269B-DAC0-4286-A558-6AF5C3FA72D9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2710402556"/>
      </p:ext>
    </p:extLst>
  </p:cSld>
  <p:clrMapOvr>
    <a:masterClrMapping/>
  </p:clrMapOvr>
  <p:transition spd="med" advTm="4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8CD7A-0051-4C5C-800E-E93ECE658616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279281579"/>
      </p:ext>
    </p:extLst>
  </p:cSld>
  <p:clrMapOvr>
    <a:masterClrMapping/>
  </p:clrMapOvr>
  <p:transition spd="med" advTm="4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1C49-9AD6-4982-B22A-FF264BB9F583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4069506346"/>
      </p:ext>
    </p:extLst>
  </p:cSld>
  <p:clrMapOvr>
    <a:masterClrMapping/>
  </p:clrMapOvr>
  <p:transition spd="med" advTm="4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C0408-898E-4CE9-8872-9645F1FD83A5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613701944"/>
      </p:ext>
    </p:extLst>
  </p:cSld>
  <p:clrMapOvr>
    <a:masterClrMapping/>
  </p:clrMapOvr>
  <p:transition spd="med"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6DAC-B37A-424F-A6B8-62EEDE2B48DC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2679883515"/>
      </p:ext>
    </p:extLst>
  </p:cSld>
  <p:clrMapOvr>
    <a:masterClrMapping/>
  </p:clrMapOvr>
  <p:transition spd="med"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F1E6F-FF34-4E26-848F-7F9DFF068197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2852877932"/>
      </p:ext>
    </p:extLst>
  </p:cSld>
  <p:clrMapOvr>
    <a:masterClrMapping/>
  </p:clrMapOvr>
  <p:transition spd="med"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30CDB-11D3-4306-9D1E-CD89FB98CA65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914274153"/>
      </p:ext>
    </p:extLst>
  </p:cSld>
  <p:clrMapOvr>
    <a:masterClrMapping/>
  </p:clrMapOvr>
  <p:transition spd="med" advTm="4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84A60-B3C1-40B7-AB28-7A132A9F5631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502460804"/>
      </p:ext>
    </p:extLst>
  </p:cSld>
  <p:clrMapOvr>
    <a:masterClrMapping/>
  </p:clrMapOvr>
  <p:transition spd="med" advTm="4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73E3D-B9E5-43A2-BE64-9DAA054C3AE8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232788813"/>
      </p:ext>
    </p:extLst>
  </p:cSld>
  <p:clrMapOvr>
    <a:masterClrMapping/>
  </p:clrMapOvr>
  <p:transition spd="med"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477B-477F-4FA5-97CE-D42F770A2632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448134257"/>
      </p:ext>
    </p:extLst>
  </p:cSld>
  <p:clrMapOvr>
    <a:masterClrMapping/>
  </p:clrMapOvr>
  <p:transition spd="med"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8088-EA1D-4444-9269-A8A826E4E7DB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781885531"/>
      </p:ext>
    </p:extLst>
  </p:cSld>
  <p:clrMapOvr>
    <a:masterClrMapping/>
  </p:clrMapOvr>
  <p:transition spd="med" advTm="4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E199F-C4C8-4368-A4F0-EABB379FE533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037062564"/>
      </p:ext>
    </p:extLst>
  </p:cSld>
  <p:clrMapOvr>
    <a:masterClrMapping/>
  </p:clrMapOvr>
  <p:transition spd="med"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66272D7D-4A3C-414A-BF59-C39BA586068D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 advTm="4000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4.jpe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10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new zealand tourism website official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5446713" cy="6419850"/>
          </a:xfrm>
          <a:noFill/>
        </p:spPr>
      </p:pic>
      <p:pic>
        <p:nvPicPr>
          <p:cNvPr id="5123" name="Picture 4" descr="Image result for new zealand tourism website official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4176713"/>
            <a:ext cx="427355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 descr="Image result for tourism new zealand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1777"/>
            <a:ext cx="2986222" cy="145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4" descr="Image result for tourism new zealand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47813"/>
            <a:ext cx="41941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itle 3"/>
          <p:cNvSpPr>
            <a:spLocks noGrp="1"/>
          </p:cNvSpPr>
          <p:nvPr>
            <p:ph type="title"/>
          </p:nvPr>
        </p:nvSpPr>
        <p:spPr>
          <a:xfrm flipV="1">
            <a:off x="11628784" y="4509120"/>
            <a:ext cx="2890664" cy="45719"/>
          </a:xfrm>
        </p:spPr>
        <p:txBody>
          <a:bodyPr/>
          <a:lstStyle/>
          <a:p>
            <a:endParaRPr lang="en-NZ" alt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431" y="260648"/>
            <a:ext cx="1356569" cy="101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165943"/>
      </p:ext>
    </p:extLst>
  </p:cSld>
  <p:clrMapOvr>
    <a:masterClrMapping/>
  </p:clrMapOvr>
  <p:transition spd="med" advTm="4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624"/>
            <a:ext cx="8964488" cy="201595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chemeClr val="accent2"/>
                </a:solidFill>
                <a:ea typeface="宋体" pitchFamily="2" charset="-122"/>
              </a:rPr>
              <a:t>Our Vision:</a:t>
            </a:r>
            <a:r>
              <a:rPr lang="en-US" altLang="zh-CN" sz="2800" dirty="0" smtClean="0">
                <a:solidFill>
                  <a:schemeClr val="accent2"/>
                </a:solidFill>
                <a:ea typeface="宋体" pitchFamily="2" charset="-122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To work towards meeting the </a:t>
            </a:r>
          </a:p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needs of Asian new settlers &amp; to facilitate their successful integration into wider NZ society</a:t>
            </a:r>
          </a:p>
          <a:p>
            <a:pPr marL="0" indent="0" eaLnBrk="1" hangingPunct="1">
              <a:buFontTx/>
              <a:buNone/>
            </a:pPr>
            <a:endParaRPr lang="en-US" altLang="zh-CN" sz="2800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" y="2852936"/>
            <a:ext cx="4964615" cy="3919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37" y="4171762"/>
            <a:ext cx="4139952" cy="2600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04" y="2492257"/>
            <a:ext cx="4105399" cy="204114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01" y="4170158"/>
            <a:ext cx="2234299" cy="268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114300"/>
            <a:ext cx="1397869" cy="104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777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913" y="66656"/>
            <a:ext cx="8972401" cy="386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Our Services &amp; </a:t>
            </a:r>
            <a:r>
              <a:rPr lang="en-US" altLang="zh-CN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Programmes</a:t>
            </a:r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: </a:t>
            </a:r>
            <a:endParaRPr lang="en-US" altLang="zh-CN" sz="2400" b="1" dirty="0" smtClean="0">
              <a:solidFill>
                <a:schemeClr val="accent2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Social Services</a:t>
            </a:r>
            <a:r>
              <a:rPr lang="en-US" altLang="zh-CN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: </a:t>
            </a:r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social work &amp; counselling,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  employment &amp; settlement support, parenting &amp; FV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  </a:t>
            </a:r>
            <a:r>
              <a:rPr lang="en-US" altLang="zh-CN" sz="2400" dirty="0" err="1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programe</a:t>
            </a:r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, civic engagement projects &amp; cultural events.</a:t>
            </a:r>
          </a:p>
          <a:p>
            <a:pPr eaLnBrk="1" hangingPunct="1">
              <a:buFontTx/>
              <a:buNone/>
            </a:pPr>
            <a:r>
              <a:rPr lang="en-NZ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-  Education: </a:t>
            </a:r>
            <a:r>
              <a:rPr lang="en-NZ" altLang="zh-CN" sz="2400" dirty="0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Chinese </a:t>
            </a:r>
            <a:r>
              <a:rPr lang="en-NZ" altLang="zh-CN" sz="2400" dirty="0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cultural &amp; </a:t>
            </a:r>
            <a:r>
              <a:rPr lang="en-NZ" altLang="zh-CN" sz="2400" dirty="0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holiday programmes for youth, English for new comers, vocational training for adults.</a:t>
            </a:r>
          </a:p>
          <a:p>
            <a:pPr eaLnBrk="1" hangingPunct="1">
              <a:buFontTx/>
              <a:buChar char="-"/>
            </a:pPr>
            <a:r>
              <a:rPr lang="en-NZ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Social Housing: </a:t>
            </a:r>
            <a:r>
              <a:rPr lang="en-NZ" altLang="zh-CN" sz="2400" dirty="0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partnership with NZ </a:t>
            </a:r>
            <a:r>
              <a:rPr lang="en-NZ" altLang="zh-CN" sz="2400" dirty="0" err="1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govt</a:t>
            </a:r>
            <a:r>
              <a:rPr lang="en-NZ" altLang="zh-CN" sz="2400" dirty="0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 to develop social housing for local Asian seniors with wraparound support. </a:t>
            </a:r>
          </a:p>
          <a:p>
            <a:pPr eaLnBrk="1" hangingPunct="1">
              <a:buFontTx/>
              <a:buChar char="-"/>
            </a:pPr>
            <a:r>
              <a:rPr lang="en-NZ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International projects: </a:t>
            </a:r>
            <a:r>
              <a:rPr lang="en-NZ" altLang="zh-CN" sz="2400" dirty="0" smtClean="0">
                <a:solidFill>
                  <a:srgbClr val="1E15DB"/>
                </a:solidFill>
                <a:latin typeface="Arial" panose="020B0604020202020204" pitchFamily="34" charset="0"/>
                <a:ea typeface="微软繁标宋" pitchFamily="2" charset="-122"/>
                <a:cs typeface="Arial" panose="020B0604020202020204" pitchFamily="34" charset="0"/>
              </a:rPr>
              <a:t>immigration, overseas study tour etc. </a:t>
            </a:r>
          </a:p>
        </p:txBody>
      </p:sp>
      <p:pic>
        <p:nvPicPr>
          <p:cNvPr id="6149" name="Content Placeholder 6" descr="costume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3" y="3933056"/>
            <a:ext cx="4363889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Users\JennyW.CNSST\Pictures\P507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02" y="3933056"/>
            <a:ext cx="396604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911950"/>
            <a:ext cx="3280198" cy="39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10" y="118819"/>
            <a:ext cx="1839879" cy="13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177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43" y="476672"/>
            <a:ext cx="8153225" cy="237626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- MSD approved as a L2 community service provider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- MIBE approved as a social housing provider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1E15DB"/>
                </a:solidFill>
              </a:rPr>
              <a:t>- MOE/NZQA </a:t>
            </a:r>
            <a:r>
              <a:rPr lang="en-US" sz="2400" b="1" dirty="0">
                <a:solidFill>
                  <a:srgbClr val="1E15DB"/>
                </a:solidFill>
              </a:rPr>
              <a:t>approved as a PTE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- NZICA </a:t>
            </a:r>
            <a:r>
              <a:rPr lang="en-US" altLang="zh-CN" sz="2400" b="1" dirty="0">
                <a:solidFill>
                  <a:srgbClr val="1E15DB"/>
                </a:solidFill>
                <a:ea typeface="宋体" pitchFamily="2" charset="-122"/>
              </a:rPr>
              <a:t>approved as an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ATE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ea typeface="宋体" pitchFamily="2" charset="-122"/>
              </a:rPr>
              <a:t>- Received awards from local </a:t>
            </a:r>
            <a:r>
              <a:rPr lang="en-US" altLang="zh-CN" sz="2400" b="1" dirty="0" err="1" smtClean="0">
                <a:solidFill>
                  <a:srgbClr val="FF0000"/>
                </a:solidFill>
                <a:ea typeface="宋体" pitchFamily="2" charset="-122"/>
              </a:rPr>
              <a:t>govts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endParaRPr lang="en-US" altLang="zh-CN" sz="2400" b="1" dirty="0">
              <a:solidFill>
                <a:srgbClr val="FF0000"/>
              </a:solidFill>
              <a:ea typeface="宋体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1E15DB"/>
              </a:solidFill>
              <a:ea typeface="宋体" pitchFamily="2" charset="-122"/>
            </a:endParaRP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66" y="2685602"/>
            <a:ext cx="2160239" cy="25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64" y="1357826"/>
            <a:ext cx="311296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" y="2671079"/>
            <a:ext cx="3914051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39" y="4932876"/>
            <a:ext cx="2665661" cy="1938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119" y="4825876"/>
            <a:ext cx="2762105" cy="1994854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87082"/>
            <a:ext cx="1549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302840"/>
      </p:ext>
    </p:extLst>
  </p:cSld>
  <p:clrMapOvr>
    <a:masterClrMapping/>
  </p:clrMapOvr>
  <p:transition spd="med" advClick="0" advTm="8055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692680" y="1371918"/>
            <a:ext cx="216024" cy="112866"/>
          </a:xfrm>
        </p:spPr>
        <p:txBody>
          <a:bodyPr/>
          <a:lstStyle/>
          <a:p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488459"/>
              </p:ext>
            </p:extLst>
          </p:nvPr>
        </p:nvGraphicFramePr>
        <p:xfrm>
          <a:off x="12500" y="404664"/>
          <a:ext cx="9456043" cy="5929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cument" r:id="rId3" imgW="18294828" imgH="6737793" progId="Word.Document.12">
                  <p:embed/>
                </p:oleObj>
              </mc:Choice>
              <mc:Fallback>
                <p:oleObj name="Document" r:id="rId3" imgW="18294828" imgH="67377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00" y="404664"/>
                        <a:ext cx="9456043" cy="5929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573463"/>
            <a:ext cx="273050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44624"/>
            <a:ext cx="1549400" cy="122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797472"/>
      </p:ext>
    </p:extLst>
  </p:cSld>
  <p:clrMapOvr>
    <a:masterClrMapping/>
  </p:clrMapOvr>
  <p:transition spd="med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8532813" cy="59055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Central </a:t>
            </a: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Government, </a:t>
            </a:r>
            <a:r>
              <a:rPr lang="en-US" altLang="zh-CN" sz="2000" b="1" dirty="0" err="1" smtClean="0">
                <a:solidFill>
                  <a:srgbClr val="FF0000"/>
                </a:solidFill>
                <a:ea typeface="微软繁标宋" pitchFamily="2" charset="-122"/>
              </a:rPr>
              <a:t>eg</a:t>
            </a: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.  </a:t>
            </a:r>
            <a:endParaRPr lang="en-US" altLang="zh-CN" sz="2000" b="1" dirty="0" smtClean="0">
              <a:solidFill>
                <a:srgbClr val="FF0000"/>
              </a:solidFill>
              <a:ea typeface="微软繁标宋" pitchFamily="2" charset="-122"/>
            </a:endParaRP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DIA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MSD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MOJ</a:t>
            </a:r>
            <a:endParaRPr lang="en-US" altLang="zh-CN" sz="2000" b="1" dirty="0">
              <a:ea typeface="微软繁标宋" pitchFamily="2" charset="-122"/>
            </a:endParaRP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MBIE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TEC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ACC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DHBs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Electoral Commission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NZTA </a:t>
            </a:r>
            <a:r>
              <a:rPr lang="en-US" altLang="zh-CN" sz="2000" b="1" dirty="0" err="1" smtClean="0">
                <a:ea typeface="微软繁标宋" pitchFamily="2" charset="-122"/>
              </a:rPr>
              <a:t>etc</a:t>
            </a:r>
            <a:r>
              <a:rPr lang="en-US" altLang="zh-CN" sz="2000" b="1" dirty="0" smtClean="0">
                <a:ea typeface="微软繁标宋" pitchFamily="2" charset="-122"/>
              </a:rPr>
              <a:t>…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Local </a:t>
            </a: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government, </a:t>
            </a:r>
            <a:r>
              <a:rPr lang="en-US" altLang="zh-CN" sz="2000" b="1" dirty="0" err="1" smtClean="0">
                <a:solidFill>
                  <a:srgbClr val="FF0000"/>
                </a:solidFill>
                <a:ea typeface="微软繁标宋" pitchFamily="2" charset="-122"/>
              </a:rPr>
              <a:t>eg</a:t>
            </a: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.  </a:t>
            </a:r>
            <a:endParaRPr lang="en-US" altLang="zh-CN" sz="2000" b="1" dirty="0" smtClean="0">
              <a:solidFill>
                <a:srgbClr val="FF0000"/>
              </a:solidFill>
              <a:ea typeface="微软繁标宋" pitchFamily="2" charset="-122"/>
            </a:endParaRP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Auckland Council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ea typeface="微软繁标宋" pitchFamily="2" charset="-122"/>
              </a:rPr>
              <a:t>   -Local Boards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Other philanthropic </a:t>
            </a: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groups, </a:t>
            </a:r>
            <a:r>
              <a:rPr lang="en-US" altLang="zh-CN" sz="2000" b="1" dirty="0" err="1" smtClean="0">
                <a:solidFill>
                  <a:srgbClr val="FF0000"/>
                </a:solidFill>
                <a:ea typeface="微软繁标宋" pitchFamily="2" charset="-122"/>
              </a:rPr>
              <a:t>eg</a:t>
            </a: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.</a:t>
            </a:r>
            <a:endParaRPr lang="en-US" altLang="zh-CN" sz="2000" b="1" dirty="0" smtClean="0">
              <a:solidFill>
                <a:srgbClr val="FF0000"/>
              </a:solidFill>
              <a:ea typeface="微软繁标宋" pitchFamily="2" charset="-122"/>
            </a:endParaRP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NZ" altLang="zh-CN" sz="2000" b="1" dirty="0" smtClean="0">
                <a:ea typeface="微软繁标宋" pitchFamily="2" charset="-122"/>
              </a:rPr>
              <a:t>Foundation North (ASB CT)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NZ" altLang="zh-CN" sz="2000" b="1" dirty="0" err="1" smtClean="0">
                <a:ea typeface="微软繁标宋" pitchFamily="2" charset="-122"/>
              </a:rPr>
              <a:t>Skycity</a:t>
            </a:r>
            <a:r>
              <a:rPr lang="en-NZ" altLang="zh-CN" sz="2000" b="1" dirty="0" smtClean="0">
                <a:ea typeface="微软繁标宋" pitchFamily="2" charset="-122"/>
              </a:rPr>
              <a:t> Community Trust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NZ" altLang="zh-CN" sz="2000" b="1" dirty="0" smtClean="0">
                <a:ea typeface="微软繁标宋" pitchFamily="2" charset="-122"/>
              </a:rPr>
              <a:t>Water Safety NZ</a:t>
            </a:r>
          </a:p>
          <a:p>
            <a:pPr marL="174625" indent="-174625" eaLnBrk="1" hangingPunct="1">
              <a:lnSpc>
                <a:spcPct val="80000"/>
              </a:lnSpc>
              <a:defRPr/>
            </a:pPr>
            <a:r>
              <a:rPr lang="en-NZ" altLang="zh-CN" sz="2000" b="1" dirty="0" smtClean="0">
                <a:ea typeface="微软繁标宋" pitchFamily="2" charset="-122"/>
              </a:rPr>
              <a:t>Auckland Airport Community Trust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a typeface="微软繁标宋" pitchFamily="2" charset="-122"/>
              </a:rPr>
              <a:t>Others</a:t>
            </a:r>
            <a:r>
              <a:rPr lang="en-US" altLang="zh-CN" sz="2000" b="1" dirty="0">
                <a:ea typeface="微软繁标宋" pitchFamily="2" charset="-122"/>
              </a:rPr>
              <a:t> </a:t>
            </a:r>
            <a:r>
              <a:rPr lang="en-US" altLang="zh-CN" sz="2000" b="1" dirty="0" smtClean="0">
                <a:ea typeface="微软繁标宋" pitchFamily="2" charset="-122"/>
              </a:rPr>
              <a:t>individual donations </a:t>
            </a:r>
            <a:r>
              <a:rPr lang="en-US" altLang="zh-CN" sz="2000" b="1" dirty="0" err="1" smtClean="0">
                <a:ea typeface="微软繁标宋" pitchFamily="2" charset="-122"/>
              </a:rPr>
              <a:t>etc</a:t>
            </a:r>
            <a:r>
              <a:rPr lang="en-US" altLang="zh-CN" sz="2000" b="1" dirty="0" smtClean="0">
                <a:ea typeface="微软繁标宋" pitchFamily="2" charset="-122"/>
              </a:rPr>
              <a:t> </a:t>
            </a:r>
            <a:r>
              <a:rPr lang="en-US" altLang="zh-CN" sz="2000" b="1" dirty="0" smtClean="0">
                <a:ea typeface="微软繁标宋" pitchFamily="2" charset="-122"/>
              </a:rPr>
              <a:t>etc…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zh-CN" sz="2400" b="1" dirty="0" smtClean="0">
              <a:solidFill>
                <a:srgbClr val="FF0000"/>
              </a:solidFill>
              <a:ea typeface="微软繁标宋" pitchFamily="2" charset="-122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9388" y="115888"/>
            <a:ext cx="7200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1E15DB"/>
                </a:solidFill>
                <a:latin typeface="Arial" panose="020B0604020202020204" pitchFamily="34" charset="0"/>
              </a:rPr>
              <a:t>Range </a:t>
            </a:r>
            <a:r>
              <a:rPr lang="en-US" altLang="zh-CN" sz="2400" b="1" dirty="0">
                <a:solidFill>
                  <a:srgbClr val="1E15DB"/>
                </a:solidFill>
                <a:latin typeface="Arial" panose="020B0604020202020204" pitchFamily="34" charset="0"/>
              </a:rPr>
              <a:t>of funding </a:t>
            </a:r>
            <a:r>
              <a:rPr lang="en-US" altLang="zh-CN" sz="2400" b="1" dirty="0" smtClean="0">
                <a:solidFill>
                  <a:srgbClr val="1E15DB"/>
                </a:solidFill>
                <a:latin typeface="Arial" panose="020B0604020202020204" pitchFamily="34" charset="0"/>
              </a:rPr>
              <a:t>contracts &amp; sources </a:t>
            </a:r>
            <a:endParaRPr lang="en-US" altLang="zh-CN" sz="2400" b="1" dirty="0">
              <a:solidFill>
                <a:srgbClr val="1E15DB"/>
              </a:solidFill>
              <a:latin typeface="Arial" panose="020B0604020202020204" pitchFamily="34" charset="0"/>
            </a:endParaRPr>
          </a:p>
        </p:txBody>
      </p:sp>
      <p:pic>
        <p:nvPicPr>
          <p:cNvPr id="24580" name="Picture 8" descr="C:\Users\Public\Pictures\Sample Pictures\IMG_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2840"/>
            <a:ext cx="5135564" cy="310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Billg.CNSST.000\Desktop\088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1" y="4112766"/>
            <a:ext cx="4284662" cy="268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3500438"/>
            <a:ext cx="2789237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89" y="114301"/>
            <a:ext cx="1356524" cy="101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182672"/>
      </p:ext>
    </p:extLst>
  </p:cSld>
  <p:clrMapOvr>
    <a:masterClrMapping/>
  </p:clrMapOvr>
  <p:transition spd="med" advTm="6343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557" y="188640"/>
            <a:ext cx="9039101" cy="1622614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23 FT, 12 PT, 90 contractors &amp; 50+ volunteers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work 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with over 15,000 clients p.a.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zh-CN" sz="2800" b="1" dirty="0" smtClean="0">
              <a:solidFill>
                <a:srgbClr val="3610A0"/>
              </a:solidFill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zh-CN" sz="2800" b="1" dirty="0" smtClean="0">
              <a:solidFill>
                <a:srgbClr val="0070C0"/>
              </a:solidFill>
              <a:ea typeface="宋体" panose="02010600030101010101" pitchFamily="2" charset="-122"/>
            </a:endParaRPr>
          </a:p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rgbClr val="1E15DB"/>
                </a:solidFill>
                <a:ea typeface="宋体" panose="02010600030101010101" pitchFamily="2" charset="-122"/>
              </a:rPr>
              <a:t>  </a:t>
            </a:r>
          </a:p>
          <a:p>
            <a:pPr marL="0" indent="0" eaLnBrk="1" hangingPunct="1"/>
            <a:endParaRPr lang="en-US" altLang="zh-CN" sz="2400" b="1" dirty="0" smtClean="0">
              <a:ea typeface="宋体" panose="02010600030101010101" pitchFamily="2" charset="-122"/>
            </a:endParaRPr>
          </a:p>
          <a:p>
            <a:pPr marL="0" indent="0" eaLnBrk="1" hangingPunct="1"/>
            <a:endParaRPr lang="zh-CN" altLang="en-US" sz="2400" b="1" dirty="0" smtClean="0">
              <a:ea typeface="宋体" panose="02010600030101010101" pitchFamily="2" charset="-122"/>
            </a:endParaRPr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02" y="1074309"/>
            <a:ext cx="2859238" cy="189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Content Placeholder 6" descr="costum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52" y="4644630"/>
            <a:ext cx="3528169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214938"/>
            <a:ext cx="27591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02" y="5068114"/>
            <a:ext cx="2998492" cy="17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 descr="C:\Users\JennyW\AppData\Local\Microsoft\Windows\Temporary Internet Files\Content.Outlook\D3JOQFU4\DSCF39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27" y="2639000"/>
            <a:ext cx="2818603" cy="24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593" y="42061"/>
            <a:ext cx="1310053" cy="104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" y="1074309"/>
            <a:ext cx="3890640" cy="2593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26" y="1086904"/>
            <a:ext cx="2798467" cy="182639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40075"/>
            <a:ext cx="371316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61" y="2657372"/>
            <a:ext cx="3524572" cy="249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40628"/>
      </p:ext>
    </p:extLst>
  </p:cSld>
  <p:clrMapOvr>
    <a:masterClrMapping/>
  </p:clrMapOvr>
  <p:transition spd="med" advTm="4646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0423"/>
            <a:ext cx="7380312" cy="838200"/>
          </a:xfrm>
        </p:spPr>
        <p:txBody>
          <a:bodyPr/>
          <a:lstStyle/>
          <a:p>
            <a:pPr eaLnBrk="1" hangingPunct="1"/>
            <a:r>
              <a:rPr lang="en-NZ" altLang="en-US" sz="3200" b="1" dirty="0" smtClean="0">
                <a:solidFill>
                  <a:srgbClr val="FF0000"/>
                </a:solidFill>
              </a:rPr>
              <a:t>CNSST Large Client </a:t>
            </a:r>
            <a:r>
              <a:rPr lang="en-NZ" altLang="en-US" sz="3200" b="1" dirty="0" smtClean="0">
                <a:solidFill>
                  <a:srgbClr val="FF0000"/>
                </a:solidFill>
              </a:rPr>
              <a:t>Base-F18~19</a:t>
            </a:r>
            <a:r>
              <a:rPr lang="en-NZ" altLang="en-US" sz="3200" b="1" dirty="0" smtClean="0">
                <a:solidFill>
                  <a:srgbClr val="0000FF"/>
                </a:solidFill>
              </a:rPr>
              <a:t> </a:t>
            </a:r>
            <a:endParaRPr lang="zh-CN" altLang="en-US" sz="3200" b="1" dirty="0" smtClean="0">
              <a:solidFill>
                <a:srgbClr val="0000FF"/>
              </a:solidFill>
              <a:ea typeface="微软繁标宋" pitchFamily="2" charset="-122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038623"/>
            <a:ext cx="9036496" cy="5819377"/>
          </a:xfrm>
        </p:spPr>
        <p:txBody>
          <a:bodyPr/>
          <a:lstStyle/>
          <a:p>
            <a:pPr marL="0" indent="0">
              <a:buNone/>
            </a:pPr>
            <a:r>
              <a:rPr lang="en-AU" altLang="en-US" sz="2600" b="1" dirty="0" smtClean="0">
                <a:solidFill>
                  <a:srgbClr val="1E15DB"/>
                </a:solidFill>
              </a:rPr>
              <a:t>-Social Services: </a:t>
            </a:r>
          </a:p>
          <a:p>
            <a:r>
              <a:rPr lang="en-AU" altLang="en-US" sz="2600" dirty="0" smtClean="0"/>
              <a:t>social work &amp; counselling: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2488+ </a:t>
            </a:r>
          </a:p>
          <a:p>
            <a:r>
              <a:rPr lang="en-AU" altLang="en-US" sz="2600" dirty="0" smtClean="0"/>
              <a:t>Employment services: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1129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sz="2600" dirty="0"/>
              <a:t>S</a:t>
            </a:r>
            <a:r>
              <a:rPr lang="en-US" altLang="zh-CN" sz="2600" dirty="0" smtClean="0"/>
              <a:t>ettlement support: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860+</a:t>
            </a:r>
            <a:endParaRPr lang="en-AU" altLang="en-US" sz="2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altLang="en-US" sz="2600" b="1" dirty="0" smtClean="0">
                <a:solidFill>
                  <a:srgbClr val="1E15DB"/>
                </a:solidFill>
              </a:rPr>
              <a:t>- Education: </a:t>
            </a:r>
            <a:endParaRPr lang="en-US" altLang="en-US" sz="2600" b="1" dirty="0" smtClean="0">
              <a:solidFill>
                <a:srgbClr val="1E15DB"/>
              </a:solidFill>
            </a:endParaRPr>
          </a:p>
          <a:p>
            <a:r>
              <a:rPr lang="en-AU" altLang="en-US" sz="2600" dirty="0" smtClean="0"/>
              <a:t>EI</a:t>
            </a:r>
            <a:r>
              <a:rPr lang="en-AU" altLang="en-US" sz="2600" dirty="0"/>
              <a:t>: English for </a:t>
            </a:r>
            <a:r>
              <a:rPr lang="en-AU" altLang="en-US" sz="2600" dirty="0" smtClean="0"/>
              <a:t>migrants: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533</a:t>
            </a:r>
          </a:p>
          <a:p>
            <a:r>
              <a:rPr lang="en-AU" altLang="en-US" sz="2600" dirty="0" smtClean="0"/>
              <a:t>CLC: youth cultural programmes: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51,755 participants</a:t>
            </a:r>
          </a:p>
          <a:p>
            <a:pPr eaLnBrk="1" hangingPunct="1"/>
            <a:r>
              <a:rPr lang="en-AU" altLang="en-US" sz="2600" dirty="0" smtClean="0"/>
              <a:t>Vocational training: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185+</a:t>
            </a:r>
          </a:p>
          <a:p>
            <a:pPr eaLnBrk="1" hangingPunct="1">
              <a:buFontTx/>
              <a:buChar char="-"/>
            </a:pPr>
            <a:r>
              <a:rPr lang="en-AU" altLang="en-US" sz="2600" b="1" dirty="0" smtClean="0">
                <a:solidFill>
                  <a:srgbClr val="1E15DB"/>
                </a:solidFill>
              </a:rPr>
              <a:t>Social Housing: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51 Asian seniors</a:t>
            </a:r>
          </a:p>
          <a:p>
            <a:pPr marL="0" indent="0" eaLnBrk="1" hangingPunct="1">
              <a:buNone/>
            </a:pPr>
            <a:r>
              <a:rPr lang="en-AU" altLang="en-US" sz="2600" b="1" dirty="0" smtClean="0">
                <a:solidFill>
                  <a:srgbClr val="1E15DB"/>
                </a:solidFill>
              </a:rPr>
              <a:t>-   International Projects: </a:t>
            </a:r>
            <a:r>
              <a:rPr lang="en-AU" altLang="en-US" sz="2600" b="1" dirty="0" smtClean="0">
                <a:solidFill>
                  <a:srgbClr val="FF0000"/>
                </a:solidFill>
              </a:rPr>
              <a:t>245 </a:t>
            </a:r>
          </a:p>
          <a:p>
            <a:pPr eaLnBrk="1" hangingPunct="1">
              <a:buFontTx/>
              <a:buNone/>
            </a:pPr>
            <a:r>
              <a:rPr lang="en-AU" altLang="en-US" sz="2600" b="1" dirty="0" smtClean="0"/>
              <a:t>-Civic </a:t>
            </a:r>
            <a:r>
              <a:rPr lang="en-AU" altLang="en-US" sz="2600" b="1" dirty="0" smtClean="0"/>
              <a:t>participation</a:t>
            </a:r>
            <a:r>
              <a:rPr lang="en-AU" altLang="en-US" sz="2600" b="1" dirty="0"/>
              <a:t>: 131 </a:t>
            </a:r>
            <a:r>
              <a:rPr lang="en-AU" altLang="en-US" sz="2600" b="1" dirty="0" smtClean="0"/>
              <a:t>groups(2000</a:t>
            </a:r>
            <a:r>
              <a:rPr lang="en-AU" altLang="en-US" sz="2600" b="1" dirty="0" smtClean="0"/>
              <a:t>+ individuals)</a:t>
            </a:r>
          </a:p>
          <a:p>
            <a:pPr eaLnBrk="1" hangingPunct="1">
              <a:buFontTx/>
              <a:buNone/>
            </a:pPr>
            <a:r>
              <a:rPr lang="en-AU" altLang="en-US" sz="2600" b="1" dirty="0" smtClean="0"/>
              <a:t>-General </a:t>
            </a:r>
            <a:r>
              <a:rPr lang="en-AU" altLang="en-US" sz="2600" b="1" dirty="0"/>
              <a:t>enquiry: 15,800+</a:t>
            </a:r>
            <a:endParaRPr lang="zh-CN" altLang="en-US" sz="2600" b="1" dirty="0" smtClean="0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149725"/>
            <a:ext cx="2252662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89" y="114301"/>
            <a:ext cx="1356524" cy="101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441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제목 1"/>
          <p:cNvSpPr>
            <a:spLocks noGrp="1"/>
          </p:cNvSpPr>
          <p:nvPr>
            <p:ph type="title"/>
          </p:nvPr>
        </p:nvSpPr>
        <p:spPr>
          <a:xfrm>
            <a:off x="107504" y="389518"/>
            <a:ext cx="7778306" cy="786160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endParaRPr lang="en-NZ" sz="2800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06" y="1689136"/>
            <a:ext cx="3036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Financial support to local Non-Chinese youth for a cultural experience trip in China  </a:t>
            </a:r>
            <a:endParaRPr lang="en-NZ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49" y="1646433"/>
            <a:ext cx="3090718" cy="2444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" y="3836782"/>
            <a:ext cx="4777134" cy="3119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65" y="1646433"/>
            <a:ext cx="2971645" cy="2443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3846531"/>
            <a:ext cx="4339988" cy="31097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1940" y="332656"/>
            <a:ext cx="84025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Engage with wider communities, </a:t>
            </a:r>
            <a:r>
              <a:rPr lang="en-US" b="1" dirty="0" err="1" smtClean="0">
                <a:solidFill>
                  <a:srgbClr val="FF0000"/>
                </a:solidFill>
              </a:rPr>
              <a:t>eg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sz="2400" b="1" dirty="0" smtClean="0">
                <a:solidFill>
                  <a:srgbClr val="1E15DB"/>
                </a:solidFill>
              </a:rPr>
              <a:t>Kiwi-Dragon </a:t>
            </a:r>
            <a:r>
              <a:rPr lang="en-US" sz="2400" b="1" dirty="0" smtClean="0">
                <a:solidFill>
                  <a:srgbClr val="1E15DB"/>
                </a:solidFill>
              </a:rPr>
              <a:t>Youth Cultural Exchange Scholarship  </a:t>
            </a:r>
            <a:r>
              <a:rPr lang="en-US" b="1" dirty="0" smtClean="0">
                <a:solidFill>
                  <a:srgbClr val="1E15DB"/>
                </a:solidFill>
              </a:rPr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NZ" dirty="0"/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89" y="114300"/>
            <a:ext cx="1356524" cy="11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854720"/>
      </p:ext>
    </p:extLst>
  </p:cSld>
  <p:clrMapOvr>
    <a:masterClrMapping/>
  </p:clrMapOvr>
  <p:transition spd="med" advTm="6218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568" y="67815"/>
            <a:ext cx="7812360" cy="100890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b="1" dirty="0" smtClean="0">
                <a:solidFill>
                  <a:srgbClr val="FF0000"/>
                </a:solidFill>
                <a:ea typeface="宋体" pitchFamily="2" charset="-122"/>
              </a:rPr>
              <a:t>  Youth Holiday Cultural </a:t>
            </a:r>
            <a:r>
              <a:rPr lang="en-US" altLang="zh-CN" b="1" dirty="0" err="1" smtClean="0">
                <a:solidFill>
                  <a:srgbClr val="FF0000"/>
                </a:solidFill>
                <a:ea typeface="宋体" pitchFamily="2" charset="-122"/>
              </a:rPr>
              <a:t>Programme</a:t>
            </a:r>
            <a:endParaRPr lang="en-US" altLang="zh-CN" b="1" dirty="0" smtClean="0">
              <a:solidFill>
                <a:srgbClr val="FF0000"/>
              </a:solidFill>
              <a:ea typeface="宋体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   Over 1,800 young people per week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zh-CN" altLang="en-US" sz="2800" dirty="0" smtClean="0">
              <a:ea typeface="宋体" pitchFamily="2" charset="-122"/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066800" y="304800"/>
            <a:ext cx="632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 b="1">
              <a:solidFill>
                <a:srgbClr val="C00000"/>
              </a:solidFill>
              <a:ea typeface="微软繁标宋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08" y="4571048"/>
            <a:ext cx="3974596" cy="2286952"/>
          </a:xfrm>
          <a:prstGeom prst="rect">
            <a:avLst/>
          </a:prstGeom>
        </p:spPr>
      </p:pic>
      <p:pic>
        <p:nvPicPr>
          <p:cNvPr id="10" name="Picture 7" descr="CNSS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49" y="1484784"/>
            <a:ext cx="5076055" cy="314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770"/>
            <a:ext cx="4403703" cy="237495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10" y="3297348"/>
            <a:ext cx="297180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7" y="3724234"/>
            <a:ext cx="5254110" cy="3143845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4300"/>
            <a:ext cx="1469877" cy="11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107231"/>
      </p:ext>
    </p:extLst>
  </p:cSld>
  <p:clrMapOvr>
    <a:masterClrMapping/>
  </p:clrMapOvr>
  <p:transition spd="med" advTm="3274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68952" cy="794419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On-going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ngagement with government 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and </a:t>
            </a:r>
            <a:r>
              <a:rPr lang="en-US" sz="2800" b="1" dirty="0" smtClean="0">
                <a:solidFill>
                  <a:srgbClr val="FF0000"/>
                </a:solidFill>
              </a:rPr>
              <a:t>other </a:t>
            </a:r>
            <a:r>
              <a:rPr lang="en-US" sz="2800" b="1" dirty="0" smtClean="0">
                <a:solidFill>
                  <a:srgbClr val="FF0000"/>
                </a:solidFill>
              </a:rPr>
              <a:t>sectors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1E15DB"/>
                </a:solidFill>
              </a:rPr>
              <a:t>e</a:t>
            </a:r>
            <a:r>
              <a:rPr lang="en-US" sz="2400" b="1" dirty="0" smtClean="0">
                <a:solidFill>
                  <a:srgbClr val="1E15DB"/>
                </a:solidFill>
              </a:rPr>
              <a:t>.g.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Chinese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Entrepreneur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Forum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at Auckland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University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   </a:t>
            </a:r>
            <a:b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</a:br>
            <a:r>
              <a:rPr lang="en-US" altLang="zh-CN" sz="2400" b="1" dirty="0">
                <a:solidFill>
                  <a:srgbClr val="1E15DB"/>
                </a:solidFill>
                <a:ea typeface="宋体" pitchFamily="2" charset="-122"/>
              </a:rPr>
              <a:t>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        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 </a:t>
            </a:r>
            <a:b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</a:b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e.g. Chinese Cultural </a:t>
            </a:r>
            <a:b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</a:b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Competency training  </a:t>
            </a:r>
            <a:b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</a:br>
            <a:r>
              <a:rPr lang="en-US" altLang="zh-CN" sz="2400" b="1" dirty="0" err="1" smtClean="0">
                <a:solidFill>
                  <a:srgbClr val="1E15DB"/>
                </a:solidFill>
                <a:ea typeface="宋体" pitchFamily="2" charset="-122"/>
              </a:rPr>
              <a:t>Programme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 for </a:t>
            </a:r>
            <a:b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</a:b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NZ police frontline </a:t>
            </a:r>
            <a:b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</a:b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officers </a:t>
            </a:r>
            <a:r>
              <a:rPr lang="en-US" altLang="zh-CN" sz="2400" b="1" dirty="0" err="1" smtClean="0">
                <a:solidFill>
                  <a:srgbClr val="1E15DB"/>
                </a:solidFill>
                <a:ea typeface="宋体" pitchFamily="2" charset="-122"/>
              </a:rPr>
              <a:t>etc</a:t>
            </a:r>
            <a:r>
              <a:rPr lang="en-US" altLang="zh-CN" sz="2400" b="1" dirty="0" smtClean="0">
                <a:solidFill>
                  <a:srgbClr val="1E15DB"/>
                </a:solidFill>
                <a:ea typeface="宋体" pitchFamily="2" charset="-122"/>
              </a:rPr>
              <a:t> etc…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22532" name="Picture 8" descr="C:\Documents and Settings\Jennyw\My Documents\My Pictures\P629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2204864"/>
            <a:ext cx="5590508" cy="46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Content Placeholder 8" descr="C:\Users\JennyW\Documents\Photos 09\2012 Chinese new year in Akl polic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6" y="4293096"/>
            <a:ext cx="3702296" cy="2564904"/>
          </a:xfr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82950"/>
            <a:ext cx="297180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89" y="114301"/>
            <a:ext cx="1356524" cy="101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208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43EAB6-6E05-45EE-AD7D-44A20EB4D0C6}" type="slidenum">
              <a:rPr lang="zh-CN" altLang="en-US">
                <a:solidFill>
                  <a:srgbClr val="898989"/>
                </a:solidFill>
              </a:rPr>
              <a:pPr eaLnBrk="1" hangingPunct="1"/>
              <a:t>2</a:t>
            </a:fld>
            <a:endParaRPr lang="en-US" altLang="zh-CN">
              <a:solidFill>
                <a:srgbClr val="898989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8640" y="-315415"/>
            <a:ext cx="7208440" cy="1656184"/>
          </a:xfrm>
        </p:spPr>
        <p:txBody>
          <a:bodyPr/>
          <a:lstStyle/>
          <a:p>
            <a:r>
              <a:rPr lang="en-NZ" altLang="zh-CN" sz="2800" b="1" dirty="0" smtClean="0">
                <a:solidFill>
                  <a:srgbClr val="0000FF"/>
                </a:solidFill>
              </a:rPr>
              <a:t/>
            </a:r>
            <a:br>
              <a:rPr lang="en-NZ" altLang="zh-CN" sz="2800" b="1" dirty="0" smtClean="0">
                <a:solidFill>
                  <a:srgbClr val="0000FF"/>
                </a:solidFill>
              </a:rPr>
            </a:br>
            <a:r>
              <a:rPr lang="en-NZ" altLang="zh-CN" sz="2800" b="1" dirty="0" smtClean="0">
                <a:solidFill>
                  <a:srgbClr val="0000FF"/>
                </a:solidFill>
              </a:rPr>
              <a:t/>
            </a:r>
            <a:br>
              <a:rPr lang="en-NZ" altLang="zh-CN" sz="2800" b="1" dirty="0" smtClean="0">
                <a:solidFill>
                  <a:srgbClr val="0000FF"/>
                </a:solidFill>
              </a:rPr>
            </a:br>
            <a:r>
              <a:rPr lang="en-US" altLang="zh-CN" sz="2800" b="1" dirty="0" smtClean="0">
                <a:solidFill>
                  <a:srgbClr val="0000FF"/>
                </a:solidFill>
              </a:rPr>
              <a:t>Jenny Wang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QSM </a:t>
            </a:r>
            <a:r>
              <a:rPr lang="en-NZ" altLang="zh-CN" sz="2800" b="1" dirty="0" smtClean="0">
                <a:solidFill>
                  <a:srgbClr val="0000FF"/>
                </a:solidFill>
              </a:rPr>
              <a:t/>
            </a:r>
            <a:br>
              <a:rPr lang="en-NZ" altLang="zh-CN" sz="2800" b="1" dirty="0" smtClean="0">
                <a:solidFill>
                  <a:srgbClr val="0000FF"/>
                </a:solidFill>
              </a:rPr>
            </a:br>
            <a:r>
              <a:rPr lang="en-NZ" altLang="zh-CN" sz="2800" b="1" dirty="0" smtClean="0"/>
              <a:t> 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en-US" altLang="zh-CN" sz="2800" b="1" dirty="0" smtClean="0"/>
              <a:t> 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7" y="1052736"/>
            <a:ext cx="8820473" cy="5121421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Qualifications: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2400" b="1" dirty="0" smtClean="0">
                <a:latin typeface="Arial" charset="0"/>
                <a:cs typeface="Arial" charset="0"/>
              </a:rPr>
              <a:t>Diploma in social &amp; Community work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2400" b="1" dirty="0" smtClean="0">
                <a:latin typeface="Arial" charset="0"/>
                <a:cs typeface="Arial" charset="0"/>
              </a:rPr>
              <a:t>Master in education theory (CN)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2400" b="1" dirty="0" smtClean="0">
                <a:latin typeface="Arial" charset="0"/>
                <a:cs typeface="Arial" charset="0"/>
              </a:rPr>
              <a:t>Bachelor of Science--Math (CN)  </a:t>
            </a:r>
          </a:p>
          <a:p>
            <a:pPr marL="0" indent="0">
              <a:buNone/>
              <a:defRPr/>
            </a:pPr>
            <a:endParaRPr lang="en-US" altLang="zh-CN" sz="2400" b="1" dirty="0" smtClean="0"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Work experiences: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CN" sz="2400" b="1" dirty="0" smtClean="0">
                <a:latin typeface="Arial" charset="0"/>
                <a:cs typeface="Arial" charset="0"/>
              </a:rPr>
              <a:t>Executive Director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CN" sz="2400" b="1" dirty="0" smtClean="0">
                <a:latin typeface="Arial" charset="0"/>
                <a:cs typeface="Arial" charset="0"/>
              </a:rPr>
              <a:t>Volunteer/Founder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CN" sz="2400" b="1" dirty="0" smtClean="0">
                <a:latin typeface="Arial" charset="0"/>
                <a:cs typeface="Arial" charset="0"/>
              </a:rPr>
              <a:t>Government </a:t>
            </a:r>
            <a:r>
              <a:rPr lang="en-US" altLang="zh-CN" sz="2400" b="1" dirty="0">
                <a:latin typeface="Arial" charset="0"/>
                <a:cs typeface="Arial" charset="0"/>
              </a:rPr>
              <a:t>Officer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CN" sz="2400" b="1" dirty="0">
                <a:latin typeface="Arial" charset="0"/>
                <a:cs typeface="Arial" charset="0"/>
              </a:rPr>
              <a:t>University Lecturer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CN" sz="2400" b="1" dirty="0">
                <a:latin typeface="Arial" charset="0"/>
                <a:cs typeface="Arial" charset="0"/>
              </a:rPr>
              <a:t>High School Teacher</a:t>
            </a:r>
          </a:p>
          <a:p>
            <a:pPr>
              <a:buFont typeface="Wingdings" pitchFamily="2" charset="2"/>
              <a:buNone/>
              <a:defRPr/>
            </a:pPr>
            <a:endParaRPr lang="en-US" altLang="zh-CN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527" y="6350403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Jenny Wang </a:t>
            </a:r>
            <a:r>
              <a:rPr lang="en-US" dirty="0" smtClean="0"/>
              <a:t>Nov 2019</a:t>
            </a:r>
            <a:endParaRPr lang="en-US" dirty="0"/>
          </a:p>
        </p:txBody>
      </p:sp>
      <p:pic>
        <p:nvPicPr>
          <p:cNvPr id="9" name="Content Placeholder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7" r="4606" b="21139"/>
          <a:stretch/>
        </p:blipFill>
        <p:spPr bwMode="auto">
          <a:xfrm>
            <a:off x="3563889" y="3229118"/>
            <a:ext cx="5580111" cy="3580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80" y="0"/>
            <a:ext cx="2779439" cy="31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15369"/>
      </p:ext>
    </p:extLst>
  </p:cSld>
  <p:clrMapOvr>
    <a:masterClrMapping/>
  </p:clrMapOvr>
  <p:transition spd="med" advTm="4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" y="188640"/>
            <a:ext cx="5148062" cy="2592288"/>
          </a:xfrm>
        </p:spPr>
        <p:txBody>
          <a:bodyPr/>
          <a:lstStyle/>
          <a:p>
            <a:pPr algn="l"/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Visitors and delegations from around the world, </a:t>
            </a:r>
            <a:b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</a:br>
            <a:r>
              <a:rPr lang="en-US" altLang="zh-CN" sz="2800" b="1" dirty="0" err="1" smtClean="0">
                <a:solidFill>
                  <a:srgbClr val="FF0000"/>
                </a:solidFill>
                <a:ea typeface="宋体" pitchFamily="2" charset="-122"/>
              </a:rPr>
              <a:t>eg</a:t>
            </a:r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. China, Korean, Hong Kong, Macau, USA &amp; Germany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23556" name="Picture 6" descr="C:\Documents and Settings\Jennyw\My Documents\My Pictures\photos 1-2-2011\photos 1-2-2011 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0446" y="1916832"/>
            <a:ext cx="5323554" cy="3676834"/>
          </a:xfrm>
          <a:noFill/>
        </p:spPr>
      </p:pic>
      <p:pic>
        <p:nvPicPr>
          <p:cNvPr id="23557" name="Picture 2" descr="C:\Documents and Settings\All Users\Documents\My Pictures\Sample Pictures\DSCF7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" y="3896766"/>
            <a:ext cx="4392488" cy="296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73" y="3282950"/>
            <a:ext cx="297180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64829"/>
            <a:ext cx="1693507" cy="126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167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17" y="548499"/>
            <a:ext cx="7740351" cy="1700808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solidFill>
                  <a:srgbClr val="1E15DB"/>
                </a:solidFill>
              </a:rPr>
              <a:t>Donations collected </a:t>
            </a:r>
            <a:r>
              <a:rPr lang="en-US" sz="2800" b="1" dirty="0">
                <a:solidFill>
                  <a:srgbClr val="1E15DB"/>
                </a:solidFill>
              </a:rPr>
              <a:t>from </a:t>
            </a:r>
            <a:r>
              <a:rPr lang="en-US" sz="2800" b="1" dirty="0" smtClean="0">
                <a:solidFill>
                  <a:srgbClr val="1E15DB"/>
                </a:solidFill>
              </a:rPr>
              <a:t>the Asian community for earthquake relief 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eg</a:t>
            </a:r>
            <a:r>
              <a:rPr lang="en-US" sz="2800" b="1" dirty="0" smtClean="0">
                <a:solidFill>
                  <a:srgbClr val="FF0000"/>
                </a:solidFill>
              </a:rPr>
              <a:t>. Sichuan 2008 &amp; Christchurch 2011</a:t>
            </a:r>
            <a:r>
              <a:rPr lang="en-US" sz="2800" b="1" dirty="0" smtClean="0">
                <a:solidFill>
                  <a:srgbClr val="1E15DB"/>
                </a:solidFill>
              </a:rPr>
              <a:t/>
            </a:r>
            <a:br>
              <a:rPr lang="en-US" sz="2800" b="1" dirty="0" smtClean="0">
                <a:solidFill>
                  <a:srgbClr val="1E15DB"/>
                </a:solidFill>
              </a:rPr>
            </a:br>
            <a:endParaRPr lang="zh-CN" altLang="en-AU" sz="3200" b="1" dirty="0" smtClean="0">
              <a:solidFill>
                <a:srgbClr val="FF0000"/>
              </a:solidFill>
              <a:ea typeface="微软繁标宋" pitchFamily="2" charset="-122"/>
            </a:endParaRPr>
          </a:p>
        </p:txBody>
      </p:sp>
      <p:pic>
        <p:nvPicPr>
          <p:cNvPr id="24580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3325" y="2324646"/>
            <a:ext cx="4932040" cy="3708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6430"/>
            <a:ext cx="4355976" cy="3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84538"/>
            <a:ext cx="297180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07" y="114300"/>
            <a:ext cx="1743206" cy="12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721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550" cy="582612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rgbClr val="FF0000"/>
                </a:solidFill>
              </a:rPr>
              <a:t> CNSST Long Term Strategy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50825" y="1196975"/>
            <a:ext cx="8281988" cy="5545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After CNSST establishing 30 years, CNSST  aims to be developed itself as an “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Asian community hub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and achieve the goal of being “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CNSST Foundation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which a successful 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social enterprise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including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social services, education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social housing 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running in a 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financially sustainable 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way.  Our Trust will therefore be capable of making a significant positive impact on local communities and enabling Asian migrants to more fully participate in and contribute to New Zealand society in </a:t>
            </a:r>
            <a:r>
              <a:rPr lang="en-AU" alt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social, economic,  cultural  &amp;  environmental</a:t>
            </a:r>
            <a:r>
              <a:rPr lang="en-AU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aspects. </a:t>
            </a:r>
            <a:endParaRPr lang="en-N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92600"/>
            <a:ext cx="213360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89" y="114301"/>
            <a:ext cx="1356524" cy="101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2016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3323" y="1403195"/>
            <a:ext cx="4104456" cy="4968552"/>
          </a:xfrm>
        </p:spPr>
        <p:txBody>
          <a:bodyPr/>
          <a:lstStyle/>
          <a:p>
            <a:r>
              <a:rPr lang="en-NZ" sz="2800" b="1" dirty="0" smtClean="0">
                <a:solidFill>
                  <a:srgbClr val="FF0000"/>
                </a:solidFill>
              </a:rPr>
              <a:t>CNSST 20</a:t>
            </a:r>
            <a:r>
              <a:rPr lang="en-NZ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NZ" sz="2800" b="1" dirty="0" smtClean="0">
                <a:solidFill>
                  <a:srgbClr val="FF0000"/>
                </a:solidFill>
              </a:rPr>
              <a:t> Anniversary Celebration </a:t>
            </a:r>
            <a:endParaRPr lang="en-NZ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67" y="3140968"/>
            <a:ext cx="3802716" cy="375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" y="3054365"/>
            <a:ext cx="6291527" cy="3816741"/>
          </a:xfrm>
          <a:prstGeom prst="rect">
            <a:avLst/>
          </a:prstGeom>
        </p:spPr>
      </p:pic>
      <p:pic>
        <p:nvPicPr>
          <p:cNvPr id="12" name="Picture 1" descr="CNSST 20th logo Emai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98" y="0"/>
            <a:ext cx="3044602" cy="296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83" y="0"/>
            <a:ext cx="6291527" cy="38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452128"/>
      </p:ext>
    </p:extLst>
  </p:cSld>
  <p:clrMapOvr>
    <a:masterClrMapping/>
  </p:clrMapOvr>
  <p:transition spd="med" advTm="4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-107950" y="-4763"/>
            <a:ext cx="7600950" cy="194468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Thank You!</a:t>
            </a:r>
          </a:p>
          <a:p>
            <a:pPr>
              <a:defRPr/>
            </a:pPr>
            <a:endParaRPr lang="en-US" b="1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1" y="2657152"/>
            <a:ext cx="6408067" cy="41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3543300"/>
            <a:ext cx="273050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Rectangle 1"/>
          <p:cNvSpPr>
            <a:spLocks noChangeArrowheads="1"/>
          </p:cNvSpPr>
          <p:nvPr/>
        </p:nvSpPr>
        <p:spPr bwMode="auto">
          <a:xfrm>
            <a:off x="250825" y="922338"/>
            <a:ext cx="78501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zh-CN" sz="1800" b="1" dirty="0">
                <a:solidFill>
                  <a:srgbClr val="1F196D"/>
                </a:solidFill>
                <a:latin typeface="Arial" panose="020B0604020202020204" pitchFamily="34" charset="0"/>
              </a:rPr>
              <a:t>            </a:t>
            </a:r>
            <a:r>
              <a:rPr lang="en-NZ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Passion, Vision &amp; Action!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      </a:t>
            </a:r>
            <a:endParaRPr lang="en-NZ" altLang="zh-CN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NZ" altLang="zh-CN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n-NZ" altLang="zh-CN" b="1" dirty="0" smtClean="0">
                <a:solidFill>
                  <a:srgbClr val="3610A0"/>
                </a:solidFill>
                <a:latin typeface="Arial" panose="020B0604020202020204" pitchFamily="34" charset="0"/>
              </a:rPr>
              <a:t>We </a:t>
            </a:r>
            <a:r>
              <a:rPr lang="en-NZ" altLang="zh-CN" b="1" dirty="0">
                <a:solidFill>
                  <a:srgbClr val="3610A0"/>
                </a:solidFill>
                <a:latin typeface="Arial" panose="020B0604020202020204" pitchFamily="34" charset="0"/>
              </a:rPr>
              <a:t>make the ROAD by walking!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4347"/>
            <a:ext cx="2016224" cy="143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833392"/>
      </p:ext>
    </p:extLst>
  </p:cSld>
  <p:clrMapOvr>
    <a:masterClrMapping/>
  </p:clrMapOvr>
  <p:transition spd="med" advTm="4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 flipH="1">
            <a:off x="11255374" y="-217488"/>
            <a:ext cx="1813569" cy="2713038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zh-CN" sz="2400" b="1" dirty="0" smtClean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marL="0" indent="0">
              <a:buFontTx/>
              <a:buNone/>
            </a:pPr>
            <a:endParaRPr lang="en-US" altLang="zh-CN" sz="2400" b="1" dirty="0" smtClean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0" indent="0">
              <a:buFontTx/>
              <a:buNone/>
            </a:pPr>
            <a:endParaRPr lang="en-US" altLang="zh-CN" sz="2400" b="1" dirty="0" smtClean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0" indent="0"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			</a:t>
            </a:r>
          </a:p>
          <a:p>
            <a:pPr marL="0" indent="0"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			</a:t>
            </a:r>
            <a:endParaRPr lang="zh-CN" altLang="en-US" sz="2400" b="1" dirty="0" smtClean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4557713" y="15875"/>
            <a:ext cx="980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NZ" altLang="zh-CN" sz="1800" b="1">
                <a:solidFill>
                  <a:srgbClr val="1E15DB"/>
                </a:solidFill>
                <a:ea typeface="宋体" panose="02010600030101010101" pitchFamily="2" charset="-122"/>
              </a:rPr>
              <a:t>  </a:t>
            </a:r>
          </a:p>
          <a:p>
            <a:pPr eaLnBrk="1" hangingPunct="1">
              <a:buFontTx/>
              <a:buNone/>
            </a:pPr>
            <a:r>
              <a:rPr lang="en-NZ" altLang="zh-CN" sz="1800" b="1">
                <a:solidFill>
                  <a:srgbClr val="1E15DB"/>
                </a:solidFill>
                <a:ea typeface="宋体" panose="02010600030101010101" pitchFamily="2" charset="-122"/>
              </a:rPr>
              <a:t>              </a:t>
            </a:r>
            <a:endParaRPr lang="zh-CN" altLang="en-NZ" sz="2400" b="1">
              <a:solidFill>
                <a:srgbClr val="1E15DB"/>
              </a:solidFill>
              <a:ea typeface="宋体" panose="02010600030101010101" pitchFamily="2" charset="-122"/>
            </a:endParaRPr>
          </a:p>
        </p:txBody>
      </p:sp>
      <p:pic>
        <p:nvPicPr>
          <p:cNvPr id="7176" name="Picture 5" descr="C:\Users\Bill\CNSST\Executive Team - Documents\Planning\Name Change\Letter He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4641"/>
            <a:ext cx="4871206" cy="134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aba5001-e4dd-4121-9025-89887b5b2a7d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6" y="1661817"/>
            <a:ext cx="8187452" cy="51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550" y="92157"/>
            <a:ext cx="4208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A Social </a:t>
            </a:r>
            <a:r>
              <a:rPr lang="en-US" altLang="zh-CN" b="1" dirty="0">
                <a:solidFill>
                  <a:srgbClr val="FF0000"/>
                </a:solidFill>
                <a:ea typeface="宋体" panose="02010600030101010101" pitchFamily="2" charset="-122"/>
              </a:rPr>
              <a:t>Enterprise </a:t>
            </a:r>
            <a:br>
              <a:rPr lang="en-US" altLang="zh-CN" b="1" dirty="0">
                <a:solidFill>
                  <a:srgbClr val="FF0000"/>
                </a:solidFill>
                <a:ea typeface="宋体" panose="02010600030101010101" pitchFamily="2" charset="-122"/>
              </a:rPr>
            </a:br>
            <a:r>
              <a:rPr lang="en-US" altLang="zh-CN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Started </a:t>
            </a:r>
            <a:r>
              <a:rPr lang="en-US" altLang="zh-CN" b="1" dirty="0">
                <a:solidFill>
                  <a:srgbClr val="FF0000"/>
                </a:solidFill>
                <a:ea typeface="宋体" panose="02010600030101010101" pitchFamily="2" charset="-122"/>
              </a:rPr>
              <a:t>in a </a:t>
            </a:r>
            <a:r>
              <a:rPr lang="en-US" altLang="zh-CN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Home Garage </a:t>
            </a:r>
            <a:endParaRPr lang="en-NZ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29" y="3573016"/>
            <a:ext cx="273087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740022"/>
      </p:ext>
    </p:extLst>
  </p:cSld>
  <p:clrMapOvr>
    <a:masterClrMapping/>
  </p:clrMapOvr>
  <p:transition spd="med" advTm="8887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xfrm>
            <a:off x="-1044575" y="-603250"/>
            <a:ext cx="9505007" cy="1836738"/>
          </a:xfrm>
        </p:spPr>
        <p:txBody>
          <a:bodyPr/>
          <a:lstStyle/>
          <a:p>
            <a:r>
              <a:rPr lang="en-NZ" altLang="en-US" sz="2400" b="1" dirty="0" smtClean="0"/>
              <a:t/>
            </a:r>
            <a:br>
              <a:rPr lang="en-NZ" altLang="en-US" sz="2400" b="1" dirty="0" smtClean="0"/>
            </a:br>
            <a:r>
              <a:rPr lang="en-NZ" altLang="en-US" sz="2400" b="1" dirty="0" smtClean="0"/>
              <a:t/>
            </a:r>
            <a:br>
              <a:rPr lang="en-NZ" altLang="en-US" sz="2400" b="1" dirty="0" smtClean="0"/>
            </a:br>
            <a:r>
              <a:rPr lang="en-NZ" altLang="en-US" sz="2400" b="1" dirty="0" smtClean="0"/>
              <a:t/>
            </a:r>
            <a:br>
              <a:rPr lang="en-NZ" altLang="en-US" sz="2400" b="1" dirty="0" smtClean="0"/>
            </a:br>
            <a:r>
              <a:rPr lang="en-NZ" altLang="en-US" sz="2800" b="1" dirty="0" smtClean="0">
                <a:solidFill>
                  <a:srgbClr val="FF0000"/>
                </a:solidFill>
              </a:rPr>
              <a:t/>
            </a:r>
            <a:br>
              <a:rPr lang="en-NZ" altLang="en-US" sz="2800" b="1" dirty="0" smtClean="0">
                <a:solidFill>
                  <a:srgbClr val="FF0000"/>
                </a:solidFill>
              </a:rPr>
            </a:br>
            <a:r>
              <a:rPr lang="en-NZ" altLang="en-US" sz="2800" b="1" dirty="0" smtClean="0">
                <a:solidFill>
                  <a:srgbClr val="FF0000"/>
                </a:solidFill>
              </a:rPr>
              <a:t/>
            </a:r>
            <a:br>
              <a:rPr lang="en-NZ" altLang="en-US" sz="2800" b="1" dirty="0" smtClean="0">
                <a:solidFill>
                  <a:srgbClr val="FF0000"/>
                </a:solidFill>
              </a:rPr>
            </a:br>
            <a:r>
              <a:rPr lang="en-NZ" altLang="en-US" sz="2800" b="1" dirty="0" smtClean="0">
                <a:solidFill>
                  <a:srgbClr val="FF0000"/>
                </a:solidFill>
              </a:rPr>
              <a:t/>
            </a:r>
            <a:br>
              <a:rPr lang="en-NZ" altLang="en-US" sz="2800" b="1" dirty="0" smtClean="0">
                <a:solidFill>
                  <a:srgbClr val="FF0000"/>
                </a:solidFill>
              </a:rPr>
            </a:br>
            <a:r>
              <a:rPr lang="en-NZ" altLang="en-US" sz="2800" b="1" dirty="0" smtClean="0">
                <a:solidFill>
                  <a:srgbClr val="FF0000"/>
                </a:solidFill>
              </a:rPr>
              <a:t/>
            </a:r>
            <a:br>
              <a:rPr lang="en-NZ" altLang="en-US" sz="2800" b="1" dirty="0" smtClean="0">
                <a:solidFill>
                  <a:srgbClr val="FF0000"/>
                </a:solidFill>
              </a:rPr>
            </a:br>
            <a:r>
              <a:rPr lang="en-NZ" altLang="en-US" sz="2800" b="1" dirty="0" smtClean="0">
                <a:solidFill>
                  <a:srgbClr val="FF0000"/>
                </a:solidFill>
              </a:rPr>
              <a:t/>
            </a:r>
            <a:br>
              <a:rPr lang="en-NZ" altLang="en-US" sz="2800" b="1" dirty="0" smtClean="0">
                <a:solidFill>
                  <a:srgbClr val="FF0000"/>
                </a:solidFill>
              </a:rPr>
            </a:br>
            <a:r>
              <a:rPr lang="en-NZ" altLang="en-US" sz="2400" b="1" dirty="0" smtClean="0">
                <a:solidFill>
                  <a:srgbClr val="1E15DB"/>
                </a:solidFill>
              </a:rPr>
              <a:t>NZ’s population: </a:t>
            </a:r>
            <a:r>
              <a:rPr lang="en-US" sz="2400" b="1" dirty="0" smtClean="0">
                <a:solidFill>
                  <a:srgbClr val="1E15DB"/>
                </a:solidFill>
              </a:rPr>
              <a:t>4,941,041</a:t>
            </a:r>
            <a:r>
              <a:rPr lang="en-US" sz="2400" b="1" dirty="0">
                <a:solidFill>
                  <a:srgbClr val="1E15DB"/>
                </a:solidFill>
              </a:rPr>
              <a:t/>
            </a:r>
            <a:br>
              <a:rPr lang="en-US" sz="2400" b="1" dirty="0">
                <a:solidFill>
                  <a:srgbClr val="1E15DB"/>
                </a:solidFill>
              </a:rPr>
            </a:br>
            <a:r>
              <a:rPr lang="en-US" sz="2400" b="1" dirty="0">
                <a:solidFill>
                  <a:srgbClr val="1E15DB"/>
                </a:solidFill>
              </a:rPr>
              <a:t>as at Friday, 08 Nov 2019 at 08:49:54 a.m.</a:t>
            </a:r>
            <a:br>
              <a:rPr lang="en-US" sz="2400" b="1" dirty="0">
                <a:solidFill>
                  <a:srgbClr val="1E15DB"/>
                </a:solidFill>
              </a:rPr>
            </a:br>
            <a:r>
              <a:rPr lang="en-US" sz="2400" b="1" dirty="0" smtClean="0">
                <a:solidFill>
                  <a:srgbClr val="1E15DB"/>
                </a:solidFill>
              </a:rPr>
              <a:t/>
            </a:r>
            <a:br>
              <a:rPr lang="en-US" sz="2400" b="1" dirty="0" smtClean="0">
                <a:solidFill>
                  <a:srgbClr val="1E15DB"/>
                </a:solidFill>
              </a:rPr>
            </a:br>
            <a:r>
              <a:rPr lang="en-NZ" altLang="en-US" sz="2400" b="1" dirty="0" smtClean="0">
                <a:solidFill>
                  <a:srgbClr val="FF0000"/>
                </a:solidFill>
              </a:rPr>
              <a:t>Super </a:t>
            </a:r>
            <a:r>
              <a:rPr lang="en-NZ" altLang="en-US" sz="2400" b="1" dirty="0">
                <a:solidFill>
                  <a:srgbClr val="FF0000"/>
                </a:solidFill>
              </a:rPr>
              <a:t>diversity </a:t>
            </a:r>
            <a:r>
              <a:rPr lang="en-NZ" altLang="en-US" sz="2400" b="1" dirty="0" smtClean="0">
                <a:solidFill>
                  <a:srgbClr val="FF0000"/>
                </a:solidFill>
              </a:rPr>
              <a:t>Community</a:t>
            </a:r>
            <a:r>
              <a:rPr lang="en-US" altLang="en-US" sz="24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--</a:t>
            </a:r>
            <a:r>
              <a:rPr lang="en-NZ" altLang="en-US" sz="2400" b="1" dirty="0" smtClean="0">
                <a:solidFill>
                  <a:srgbClr val="FF0000"/>
                </a:solidFill>
              </a:rPr>
              <a:t>2013</a:t>
            </a:r>
            <a:r>
              <a:rPr lang="en-NZ" altLang="en-US" sz="2400" dirty="0" smtClean="0"/>
              <a:t/>
            </a:r>
            <a:br>
              <a:rPr lang="en-NZ" altLang="en-US" sz="2400" dirty="0" smtClean="0"/>
            </a:br>
            <a:r>
              <a:rPr lang="en-NZ" altLang="en-US" dirty="0" smtClean="0"/>
              <a:t/>
            </a:r>
            <a:br>
              <a:rPr lang="en-NZ" altLang="en-US" dirty="0" smtClean="0"/>
            </a:br>
            <a:r>
              <a:rPr lang="en-NZ" altLang="en-US" sz="2400" dirty="0" smtClean="0"/>
              <a:t/>
            </a:r>
            <a:br>
              <a:rPr lang="en-NZ" altLang="en-US" sz="2400" dirty="0" smtClean="0"/>
            </a:br>
            <a:r>
              <a:rPr lang="en-NZ" altLang="en-US" sz="2400" dirty="0" smtClean="0"/>
              <a:t/>
            </a:r>
            <a:br>
              <a:rPr lang="en-NZ" altLang="en-US" sz="2400" dirty="0" smtClean="0"/>
            </a:br>
            <a:r>
              <a:rPr lang="en-NZ" altLang="en-US" sz="2400" dirty="0" smtClean="0"/>
              <a:t/>
            </a:r>
            <a:br>
              <a:rPr lang="en-NZ" altLang="en-US" sz="2400" dirty="0" smtClean="0"/>
            </a:br>
            <a:endParaRPr lang="en-NZ" altLang="en-US" sz="2400" b="1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442274"/>
              </p:ext>
            </p:extLst>
          </p:nvPr>
        </p:nvGraphicFramePr>
        <p:xfrm>
          <a:off x="539750" y="1916833"/>
          <a:ext cx="7993063" cy="4642720"/>
        </p:xfrm>
        <a:graphic>
          <a:graphicData uri="http://schemas.openxmlformats.org/drawingml/2006/table">
            <a:tbl>
              <a:tblPr/>
              <a:tblGrid>
                <a:gridCol w="3265488">
                  <a:extLst>
                    <a:ext uri="{9D8B030D-6E8A-4147-A177-3AD203B41FA5}">
                      <a16:colId xmlns:a16="http://schemas.microsoft.com/office/drawing/2014/main" val="272301171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1376598026"/>
                    </a:ext>
                  </a:extLst>
                </a:gridCol>
                <a:gridCol w="2320925">
                  <a:extLst>
                    <a:ext uri="{9D8B030D-6E8A-4147-A177-3AD203B41FA5}">
                      <a16:colId xmlns:a16="http://schemas.microsoft.com/office/drawing/2014/main" val="1572670078"/>
                    </a:ext>
                  </a:extLst>
                </a:gridCol>
              </a:tblGrid>
              <a:tr h="692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Ethnic Group  </a:t>
                      </a:r>
                      <a:endParaRPr kumimoji="0" lang="en-NZ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New Zealand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Auckland 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727346"/>
                  </a:ext>
                </a:extLst>
              </a:tr>
              <a:tr h="813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European/Pakeha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欧裔</a:t>
                      </a:r>
                      <a:endParaRPr kumimoji="0" lang="en-NZ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70.2%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827306"/>
                  </a:ext>
                </a:extLst>
              </a:tr>
              <a:tr h="695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Maori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毛利裔</a:t>
                      </a:r>
                      <a:endParaRPr kumimoji="0" lang="en-NZ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16.5%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24307"/>
                  </a:ext>
                </a:extLst>
              </a:tr>
              <a:tr h="813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Asians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亚裔</a:t>
                      </a:r>
                      <a:endParaRPr kumimoji="0" lang="en-NZ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15.1%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696555"/>
                  </a:ext>
                </a:extLst>
              </a:tr>
              <a:tr h="813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Pasifika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太平洋岛裔</a:t>
                      </a:r>
                      <a:endParaRPr kumimoji="0" lang="en-NZ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862096"/>
                  </a:ext>
                </a:extLst>
              </a:tr>
              <a:tr h="813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Overseas-born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海外出生</a:t>
                      </a:r>
                      <a:endParaRPr kumimoji="0" lang="en-NZ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25.2%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NZ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106180" marR="106180" marT="60973" marB="609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572044"/>
                  </a:ext>
                </a:extLst>
              </a:tr>
            </a:tbl>
          </a:graphicData>
        </a:graphic>
      </p:graphicFrame>
      <p:pic>
        <p:nvPicPr>
          <p:cNvPr id="82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573463"/>
            <a:ext cx="273050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9168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517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187450" y="452438"/>
            <a:ext cx="6388100" cy="571500"/>
          </a:xfrm>
        </p:spPr>
        <p:txBody>
          <a:bodyPr/>
          <a:lstStyle/>
          <a:p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> </a:t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>Snapshot  of NZ’s Business Sector</a:t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zh-CN" altLang="en-US" sz="18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（资料来源：</a:t>
            </a:r>
            <a:r>
              <a:rPr lang="en-US" altLang="zh-CN" sz="1800" dirty="0" smtClean="0">
                <a:solidFill>
                  <a:schemeClr val="tx1"/>
                </a:solidFill>
                <a:ea typeface="宋体" panose="02010600030101010101" pitchFamily="2" charset="-122"/>
              </a:rPr>
              <a:t>May 2016</a:t>
            </a:r>
            <a:r>
              <a:rPr lang="zh-CN" altLang="en-US" sz="1800" dirty="0" smtClean="0">
                <a:solidFill>
                  <a:schemeClr val="tx1"/>
                </a:solidFill>
                <a:ea typeface="宋体" panose="02010600030101010101" pitchFamily="2" charset="-122"/>
              </a:rPr>
              <a:t>，</a:t>
            </a:r>
            <a:r>
              <a:rPr lang="en-US" altLang="zh-CN" sz="1800" dirty="0" smtClean="0">
                <a:solidFill>
                  <a:schemeClr val="tx1"/>
                </a:solidFill>
                <a:ea typeface="宋体" panose="02010600030101010101" pitchFamily="2" charset="-122"/>
              </a:rPr>
              <a:t>MBIE website)</a:t>
            </a:r>
            <a:r>
              <a:rPr lang="en-AU" altLang="en-US" sz="1800" b="1" dirty="0" smtClean="0">
                <a:solidFill>
                  <a:schemeClr val="tx1"/>
                </a:solidFill>
              </a:rPr>
              <a:t/>
            </a:r>
            <a:br>
              <a:rPr lang="en-AU" altLang="en-US" sz="1800" b="1" dirty="0" smtClean="0">
                <a:solidFill>
                  <a:schemeClr val="tx1"/>
                </a:solidFill>
              </a:rPr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14313" y="1143000"/>
            <a:ext cx="8894762" cy="5429250"/>
          </a:xfrm>
        </p:spPr>
        <p:txBody>
          <a:bodyPr/>
          <a:lstStyle/>
          <a:p>
            <a:pPr>
              <a:buFontTx/>
              <a:buNone/>
              <a:defRPr/>
            </a:pPr>
            <a:endParaRPr lang="en-NZ" altLang="zh-CN" sz="2800" dirty="0" smtClean="0">
              <a:ea typeface="宋体" panose="02010600030101010101" pitchFamily="2" charset="-122"/>
            </a:endParaRPr>
          </a:p>
          <a:p>
            <a:pPr>
              <a:buFontTx/>
              <a:buNone/>
              <a:defRPr/>
            </a:pPr>
            <a:r>
              <a:rPr lang="en-NZ" altLang="zh-CN" sz="2800" dirty="0" smtClean="0">
                <a:solidFill>
                  <a:srgbClr val="FF0000"/>
                </a:solidFill>
                <a:ea typeface="宋体" panose="02010600030101010101" pitchFamily="2" charset="-122"/>
              </a:rPr>
              <a:t>Total of </a:t>
            </a:r>
            <a:r>
              <a:rPr lang="en-NZ" altLang="zh-CN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502,170</a:t>
            </a:r>
            <a:r>
              <a:rPr lang="en-NZ" altLang="zh-CN" sz="2800" dirty="0" smtClean="0">
                <a:solidFill>
                  <a:srgbClr val="FF0000"/>
                </a:solidFill>
                <a:ea typeface="宋体" panose="02010600030101010101" pitchFamily="2" charset="-122"/>
              </a:rPr>
              <a:t> enterprises and the number of Enterprises by employee size group: </a:t>
            </a:r>
          </a:p>
          <a:p>
            <a:pPr marL="514350" indent="-514350">
              <a:buFontTx/>
              <a:buAutoNum type="arabicParenR"/>
              <a:defRPr/>
            </a:pPr>
            <a:r>
              <a:rPr lang="en-NZ" altLang="zh-CN" sz="2800" b="1" dirty="0" smtClean="0">
                <a:ea typeface="宋体" panose="02010600030101010101" pitchFamily="2" charset="-122"/>
              </a:rPr>
              <a:t>0 employee: 			353,070	(70%)</a:t>
            </a:r>
          </a:p>
          <a:p>
            <a:pPr marL="514350" indent="-514350">
              <a:buFontTx/>
              <a:buAutoNum type="arabicParenR"/>
              <a:defRPr/>
            </a:pPr>
            <a:r>
              <a:rPr lang="en-NZ" altLang="zh-CN" sz="2800" b="1" dirty="0" smtClean="0">
                <a:ea typeface="宋体" panose="02010600030101010101" pitchFamily="2" charset="-122"/>
              </a:rPr>
              <a:t>1-5 employees: 		97,293	(19.4)</a:t>
            </a:r>
            <a:endParaRPr lang="en-NZ" altLang="zh-CN" sz="2800" b="1" dirty="0" smtClean="0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marL="514350" indent="-514350">
              <a:buFontTx/>
              <a:buAutoNum type="arabicParenR"/>
              <a:defRPr/>
            </a:pPr>
            <a:r>
              <a:rPr lang="en-NZ" altLang="zh-CN" sz="2800" b="1" dirty="0" smtClean="0">
                <a:ea typeface="宋体" panose="02010600030101010101" pitchFamily="2" charset="-122"/>
              </a:rPr>
              <a:t>6-19 employees: 		37,239	(7.4%)	</a:t>
            </a:r>
          </a:p>
          <a:p>
            <a:pPr marL="514350" indent="-514350">
              <a:buFontTx/>
              <a:buAutoNum type="arabicParenR"/>
              <a:defRPr/>
            </a:pPr>
            <a:r>
              <a:rPr lang="en-NZ" altLang="zh-CN" sz="2800" b="1" dirty="0" smtClean="0">
                <a:ea typeface="宋体" panose="02010600030101010101" pitchFamily="2" charset="-122"/>
              </a:rPr>
              <a:t>20-49 employees: 		9,459	  	(1.9%)</a:t>
            </a:r>
          </a:p>
          <a:p>
            <a:pPr marL="514350" indent="-514350">
              <a:buFontTx/>
              <a:buAutoNum type="arabicParenR"/>
              <a:defRPr/>
            </a:pPr>
            <a:r>
              <a:rPr lang="en-NZ" altLang="zh-CN" sz="2800" b="1" dirty="0" smtClean="0">
                <a:ea typeface="宋体" panose="02010600030101010101" pitchFamily="2" charset="-122"/>
              </a:rPr>
              <a:t>50 or more employees: 	5,109 	(1%)</a:t>
            </a:r>
          </a:p>
          <a:p>
            <a:pPr>
              <a:buFontTx/>
              <a:buNone/>
              <a:defRPr/>
            </a:pPr>
            <a:r>
              <a:rPr lang="en-US" altLang="zh-CN" sz="2800" dirty="0" smtClean="0">
                <a:solidFill>
                  <a:srgbClr val="FF0000"/>
                </a:solidFill>
                <a:ea typeface="宋体" panose="02010600030101010101" pitchFamily="2" charset="-122"/>
              </a:rPr>
              <a:t>small businesses are defined as those enterprises </a:t>
            </a:r>
          </a:p>
          <a:p>
            <a:pPr>
              <a:buFontTx/>
              <a:buNone/>
              <a:defRPr/>
            </a:pPr>
            <a:r>
              <a:rPr lang="en-US" altLang="zh-CN" sz="2800" dirty="0" smtClean="0">
                <a:solidFill>
                  <a:srgbClr val="FF0000"/>
                </a:solidFill>
                <a:ea typeface="宋体" panose="02010600030101010101" pitchFamily="2" charset="-122"/>
              </a:rPr>
              <a:t>with fewer than 20 employees </a:t>
            </a:r>
            <a:r>
              <a:rPr lang="en-US" altLang="zh-CN" sz="2800" dirty="0" smtClean="0">
                <a:solidFill>
                  <a:srgbClr val="FF0000"/>
                </a:solidFill>
                <a:ea typeface="宋体" panose="02010600030101010101" pitchFamily="2" charset="-122"/>
              </a:rPr>
              <a:t>~ </a:t>
            </a:r>
            <a:r>
              <a:rPr lang="en-US" altLang="zh-CN" sz="28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96.8</a:t>
            </a:r>
            <a:r>
              <a:rPr lang="en-US" altLang="zh-CN" sz="28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% </a:t>
            </a:r>
            <a:endParaRPr lang="en-US" altLang="en-US" sz="2800" b="1" dirty="0" smtClean="0">
              <a:solidFill>
                <a:srgbClr val="0000FF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573463"/>
            <a:ext cx="273050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171562"/>
            <a:ext cx="1489075" cy="113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730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612575" y="404665"/>
            <a:ext cx="8310364" cy="597048"/>
          </a:xfrm>
        </p:spPr>
        <p:txBody>
          <a:bodyPr/>
          <a:lstStyle/>
          <a:p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>               </a:t>
            </a:r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>Snapshot  </a:t>
            </a:r>
            <a:r>
              <a:rPr lang="en-AU" altLang="en-US" sz="2800" b="1" dirty="0" smtClean="0">
                <a:solidFill>
                  <a:srgbClr val="1E15DB"/>
                </a:solidFill>
              </a:rPr>
              <a:t>of NZ’s Charitable Sector</a:t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AU" altLang="en-US" sz="2800" b="1" dirty="0" smtClean="0">
                <a:solidFill>
                  <a:srgbClr val="1E15DB"/>
                </a:solidFill>
              </a:rPr>
              <a:t/>
            </a:r>
            <a:br>
              <a:rPr lang="en-AU" altLang="en-US" sz="2800" b="1" dirty="0" smtClean="0">
                <a:solidFill>
                  <a:srgbClr val="1E15DB"/>
                </a:solidFill>
              </a:rPr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77800" y="1085850"/>
            <a:ext cx="8840788" cy="5402263"/>
          </a:xfrm>
        </p:spPr>
        <p:txBody>
          <a:bodyPr/>
          <a:lstStyle/>
          <a:p>
            <a:pPr>
              <a:buFontTx/>
              <a:buNone/>
            </a:pPr>
            <a:r>
              <a:rPr lang="en-NZ" alt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27, 693 </a:t>
            </a:r>
            <a:r>
              <a:rPr lang="en-US" altLang="zh-CN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registered charities</a:t>
            </a:r>
            <a:r>
              <a:rPr lang="zh-CN" altLang="en-US" sz="1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（</a:t>
            </a:r>
            <a:r>
              <a:rPr lang="en-NZ" altLang="zh-CN" sz="1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Charities </a:t>
            </a:r>
            <a:r>
              <a:rPr lang="en-NZ" altLang="zh-CN" sz="1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Services </a:t>
            </a:r>
            <a:r>
              <a:rPr lang="en-US" altLang="zh-CN" sz="1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2017</a:t>
            </a:r>
            <a:r>
              <a:rPr lang="zh-CN" altLang="en-US" sz="1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）</a:t>
            </a:r>
            <a:r>
              <a:rPr lang="en-US" altLang="zh-CN" sz="1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:</a:t>
            </a:r>
          </a:p>
          <a:p>
            <a:pPr>
              <a:buFontTx/>
              <a:buNone/>
            </a:pPr>
            <a:endParaRPr lang="en-US" altLang="zh-CN" sz="1800" b="1" dirty="0" smtClean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r>
              <a:rPr lang="en-NZ" altLang="en-US" sz="2800" dirty="0" smtClean="0"/>
              <a:t>Tier 1  (over $30 M annual expenses):    &lt;1% </a:t>
            </a:r>
          </a:p>
          <a:p>
            <a:endParaRPr lang="en-NZ" altLang="en-US" sz="2800" dirty="0" smtClean="0"/>
          </a:p>
          <a:p>
            <a:r>
              <a:rPr lang="en-NZ" altLang="en-US" sz="2800" dirty="0" smtClean="0"/>
              <a:t>Tier 2  (under $30 M annual expenses):    6%</a:t>
            </a:r>
          </a:p>
          <a:p>
            <a:endParaRPr lang="en-NZ" altLang="en-US" sz="2800" dirty="0" smtClean="0"/>
          </a:p>
          <a:p>
            <a:r>
              <a:rPr lang="en-NZ" altLang="en-US" sz="2800" dirty="0" smtClean="0"/>
              <a:t>Tier 3  (under $2 M annual expenses):	       36%</a:t>
            </a:r>
          </a:p>
          <a:p>
            <a:pPr marL="0" indent="0">
              <a:buNone/>
            </a:pPr>
            <a:endParaRPr lang="en-NZ" altLang="en-US" sz="2800" dirty="0" smtClean="0"/>
          </a:p>
          <a:p>
            <a:r>
              <a:rPr lang="en-NZ" altLang="en-US" sz="2800" dirty="0" smtClean="0"/>
              <a:t>Tier 4  (under $125K annual expenses):     58% </a:t>
            </a:r>
          </a:p>
          <a:p>
            <a:pPr>
              <a:buFontTx/>
              <a:buNone/>
            </a:pPr>
            <a:endParaRPr lang="en-NZ" altLang="zh-CN" sz="2400" dirty="0" smtClean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en-NZ" altLang="zh-CN" sz="2400" b="1" dirty="0" smtClean="0">
                <a:solidFill>
                  <a:srgbClr val="00B050"/>
                </a:solidFill>
                <a:ea typeface="宋体" panose="02010600030101010101" pitchFamily="2" charset="-122"/>
              </a:rPr>
              <a:t>* </a:t>
            </a:r>
            <a:r>
              <a:rPr lang="en-NZ" altLang="zh-CN" b="1" dirty="0" smtClean="0">
                <a:solidFill>
                  <a:srgbClr val="00B050"/>
                </a:solidFill>
                <a:ea typeface="宋体" panose="02010600030101010101" pitchFamily="2" charset="-122"/>
              </a:rPr>
              <a:t>CNSST Foundation</a:t>
            </a:r>
            <a:r>
              <a:rPr lang="zh-CN" altLang="en-US" b="1" dirty="0" smtClean="0">
                <a:solidFill>
                  <a:srgbClr val="00B050"/>
                </a:solidFill>
                <a:ea typeface="宋体" panose="02010600030101010101" pitchFamily="2" charset="-122"/>
              </a:rPr>
              <a:t>： </a:t>
            </a:r>
            <a:r>
              <a:rPr lang="en-NZ" altLang="zh-CN" b="1" dirty="0" smtClean="0">
                <a:solidFill>
                  <a:srgbClr val="00B050"/>
                </a:solidFill>
                <a:ea typeface="宋体" panose="02010600030101010101" pitchFamily="2" charset="-122"/>
              </a:rPr>
              <a:t>T2 with 3.5m AE.    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3363"/>
            <a:ext cx="2339975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114300"/>
            <a:ext cx="13684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8599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제목 1"/>
          <p:cNvSpPr>
            <a:spLocks noGrp="1"/>
          </p:cNvSpPr>
          <p:nvPr>
            <p:ph type="title"/>
          </p:nvPr>
        </p:nvSpPr>
        <p:spPr>
          <a:xfrm>
            <a:off x="0" y="-747713"/>
            <a:ext cx="8027988" cy="2533651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AU" altLang="zh-CN" sz="28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lang="en-AU" altLang="zh-CN" sz="28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AU" altLang="zh-CN" sz="28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lang="en-AU" altLang="zh-CN" sz="28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AU" altLang="zh-CN" sz="20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       </a:t>
            </a:r>
            <a:br>
              <a:rPr lang="en-AU" altLang="zh-CN" sz="20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AU" altLang="zh-CN" sz="2800" b="1" dirty="0" smtClean="0">
                <a:solidFill>
                  <a:srgbClr val="1E15DB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CNSST Foundation</a:t>
            </a:r>
            <a:r>
              <a:rPr lang="en-NZ" altLang="zh-CN" sz="2800" b="1" dirty="0" smtClean="0">
                <a:solidFill>
                  <a:srgbClr val="1E15DB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(CNSST</a:t>
            </a:r>
            <a:r>
              <a:rPr lang="zh-CN" altLang="en-US" sz="2800" b="1" dirty="0" smtClean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华社服</a:t>
            </a:r>
            <a:r>
              <a:rPr lang="zh-CN" altLang="en-US" sz="2800" b="1" dirty="0" smtClean="0">
                <a:solidFill>
                  <a:srgbClr val="1E15DB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）</a:t>
            </a:r>
            <a:r>
              <a:rPr lang="en-AU" altLang="zh-CN" sz="20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lang="en-AU" altLang="zh-CN" sz="2000" b="1" dirty="0" smtClean="0">
                <a:solidFill>
                  <a:srgbClr val="0000FF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zh-CN" altLang="en-US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（原名：</a:t>
            </a:r>
            <a:r>
              <a:rPr lang="en-AU" altLang="zh-CN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Chinese New Settlers Services Trust</a:t>
            </a:r>
            <a:br>
              <a:rPr lang="en-AU" altLang="zh-CN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zh-CN" altLang="en-US" sz="2000" b="1" dirty="0" smtClean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华人社区服务中心</a:t>
            </a:r>
            <a:r>
              <a:rPr lang="zh-CN" altLang="en-US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）</a:t>
            </a:r>
            <a:r>
              <a:rPr lang="en-AU" altLang="zh-CN" sz="2800" b="1" dirty="0" smtClean="0"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lang="en-AU" altLang="zh-CN" sz="2800" b="1" dirty="0" smtClean="0"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AU" altLang="zh-CN" sz="2800" b="1" dirty="0" smtClean="0"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smtClean="0">
                <a:ea typeface="宋体" panose="02010600030101010101" pitchFamily="2" charset="-122"/>
              </a:rPr>
              <a:t>--</a:t>
            </a:r>
            <a:r>
              <a:rPr lang="en-AU" altLang="zh-CN" sz="2800" b="1" dirty="0" smtClean="0"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altLang="zh-CN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CNSST </a:t>
            </a:r>
            <a:r>
              <a:rPr lang="en-NZ" altLang="en-US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started in Jenny’s home garage in 1998 </a:t>
            </a:r>
            <a:br>
              <a:rPr lang="en-NZ" altLang="en-US" sz="2000" b="1" dirty="0" smtClean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zh-CN" altLang="en-US" sz="2000" b="1" dirty="0" smtClean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从车库里走出来的慈善事业</a:t>
            </a:r>
            <a:endParaRPr lang="en-NZ" altLang="en-US" sz="2000" b="1" dirty="0" smtClean="0">
              <a:solidFill>
                <a:srgbClr val="FF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315" name="Content Placeholder 1"/>
          <p:cNvSpPr>
            <a:spLocks noGrp="1"/>
          </p:cNvSpPr>
          <p:nvPr>
            <p:ph idx="1"/>
          </p:nvPr>
        </p:nvSpPr>
        <p:spPr>
          <a:xfrm>
            <a:off x="684213" y="3573463"/>
            <a:ext cx="5472112" cy="2552700"/>
          </a:xfrm>
        </p:spPr>
        <p:txBody>
          <a:bodyPr/>
          <a:lstStyle/>
          <a:p>
            <a:endParaRPr lang="en-NZ" altLang="en-US" smtClean="0"/>
          </a:p>
        </p:txBody>
      </p:sp>
      <p:pic>
        <p:nvPicPr>
          <p:cNvPr id="13316" name="Picture 2" descr="C:\Users\JennyW\Documents\Photos 09\photo on the wall\DCIM\车库\DSCF6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9" y="2058566"/>
            <a:ext cx="7345109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5E6740-7B9E-4346-9049-BE7C4E973B6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smtClean="0"/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573463"/>
            <a:ext cx="273050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44" y="114300"/>
            <a:ext cx="1550069" cy="12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493485"/>
      </p:ext>
    </p:extLst>
  </p:cSld>
  <p:clrMapOvr>
    <a:masterClrMapping/>
  </p:clrMapOvr>
  <p:transition spd="med" advTm="4436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409309" cy="777875"/>
          </a:xfrm>
        </p:spPr>
        <p:txBody>
          <a:bodyPr/>
          <a:lstStyle/>
          <a:p>
            <a:r>
              <a:rPr lang="en-US" altLang="en-US" sz="24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Initial Activities: </a:t>
            </a:r>
            <a:r>
              <a:rPr lang="en-US" altLang="en-US" sz="24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Chinese language </a:t>
            </a:r>
            <a:r>
              <a:rPr lang="en-US" altLang="en-US" sz="24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for youth, English </a:t>
            </a:r>
            <a:r>
              <a:rPr lang="en-US" altLang="en-US" sz="24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language for </a:t>
            </a:r>
            <a:r>
              <a:rPr lang="en-US" altLang="en-US" sz="24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seniors &amp; </a:t>
            </a:r>
            <a:r>
              <a:rPr lang="en-US" altLang="en-US" sz="2400" b="1" dirty="0" err="1" smtClean="0">
                <a:solidFill>
                  <a:schemeClr val="tx1"/>
                </a:solidFill>
                <a:ea typeface="宋体" panose="02010600030101010101" pitchFamily="2" charset="-122"/>
              </a:rPr>
              <a:t>TaiChi</a:t>
            </a:r>
            <a:r>
              <a:rPr lang="en-US" altLang="en-US" sz="24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 for local Chinese </a:t>
            </a:r>
            <a:r>
              <a:rPr lang="en-US" altLang="en-US" sz="24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migrant community </a:t>
            </a:r>
            <a:endParaRPr lang="en-NZ" altLang="en-US" sz="2400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E:\1998 -- 今             华社服照片\1998-今CNT老照片\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30" y="1335088"/>
            <a:ext cx="4536504" cy="324604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E:\1998 -- 今             华社服照片\1998-今CNT老照片\0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4201620"/>
            <a:ext cx="4318000" cy="263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E:\1998 -- 今             华社服照片\1998-今CNT老照片\09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3795713"/>
            <a:ext cx="4619625" cy="3033712"/>
          </a:xfrm>
          <a:noFill/>
        </p:spPr>
      </p:pic>
      <p:pic>
        <p:nvPicPr>
          <p:cNvPr id="15366" name="Picture 5" descr="E:\1998 -- 今             华社服照片\1998-今CNT老照片\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2" y="1412776"/>
            <a:ext cx="4402178" cy="25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114300"/>
            <a:ext cx="1549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88016"/>
      </p:ext>
    </p:extLst>
  </p:cSld>
  <p:clrMapOvr>
    <a:masterClrMapping/>
  </p:clrMapOvr>
  <p:transition spd="med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0" y="-458788"/>
            <a:ext cx="4067175" cy="458788"/>
          </a:xfrm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FF0000"/>
                </a:solidFill>
                <a:ea typeface="宋体" pitchFamily="2" charset="-122"/>
              </a:rPr>
              <a:t/>
            </a:r>
            <a:br>
              <a:rPr lang="en-US" altLang="zh-CN" sz="3200" b="1" smtClean="0">
                <a:solidFill>
                  <a:srgbClr val="FF0000"/>
                </a:solidFill>
                <a:ea typeface="宋体" pitchFamily="2" charset="-122"/>
              </a:rPr>
            </a:br>
            <a:endParaRPr lang="zh-CN" altLang="en-AU" sz="3200" b="1" smtClean="0">
              <a:solidFill>
                <a:srgbClr val="FF0000"/>
              </a:solidFill>
              <a:ea typeface="微软繁标宋" pitchFamily="2" charset="-122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7605912" cy="145498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chemeClr val="accent2"/>
                </a:solidFill>
                <a:ea typeface="宋体" pitchFamily="2" charset="-122"/>
              </a:rPr>
              <a:t>Our Mission</a:t>
            </a:r>
            <a:r>
              <a:rPr lang="en-US" altLang="zh-CN" sz="2800" dirty="0" smtClean="0">
                <a:solidFill>
                  <a:schemeClr val="accent2"/>
                </a:solidFill>
                <a:ea typeface="宋体" pitchFamily="2" charset="-122"/>
              </a:rPr>
              <a:t>: </a:t>
            </a:r>
          </a:p>
          <a:p>
            <a:pPr marL="0" indent="0" eaLnBrk="1" hangingPunct="1">
              <a:buFontTx/>
              <a:buNone/>
            </a:pPr>
            <a:endParaRPr lang="en-US" altLang="zh-CN" sz="2800" b="1" dirty="0" smtClean="0">
              <a:solidFill>
                <a:srgbClr val="FF0000"/>
              </a:solidFill>
              <a:ea typeface="宋体" pitchFamily="2" charset="-122"/>
            </a:endParaRPr>
          </a:p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To improve the quality </a:t>
            </a:r>
          </a:p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of life for Asian </a:t>
            </a:r>
          </a:p>
          <a:p>
            <a:pPr marL="0" indent="0" eaLnBrk="1" hangingPunct="1"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ea typeface="宋体" pitchFamily="2" charset="-122"/>
              </a:rPr>
              <a:t>New Zealanders</a:t>
            </a:r>
          </a:p>
          <a:p>
            <a:pPr marL="0" indent="0" eaLnBrk="1" hangingPunct="1">
              <a:buFontTx/>
              <a:buNone/>
            </a:pPr>
            <a:endParaRPr lang="en-US" altLang="zh-CN" sz="2000" b="1" dirty="0" smtClean="0">
              <a:solidFill>
                <a:srgbClr val="1E15DB"/>
              </a:solidFill>
              <a:ea typeface="宋体" pitchFamily="2" charset="-122"/>
            </a:endParaRPr>
          </a:p>
          <a:p>
            <a:pPr marL="0" indent="0" eaLnBrk="1" hangingPunct="1">
              <a:buFontTx/>
              <a:buNone/>
            </a:pPr>
            <a:endParaRPr lang="zh-CN" altLang="en-AU" sz="2000" b="1" dirty="0" smtClean="0">
              <a:solidFill>
                <a:srgbClr val="1E15DB"/>
              </a:solidFill>
              <a:ea typeface="微软繁标宋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220462"/>
            <a:ext cx="5036171" cy="3577982"/>
          </a:xfrm>
          <a:prstGeom prst="rect">
            <a:avLst/>
          </a:prstGeom>
        </p:spPr>
      </p:pic>
      <p:pic>
        <p:nvPicPr>
          <p:cNvPr id="12" name="Picture 3" descr="C:\Documents and Settings\Jennyw\My Documents\100CANON\IMG_1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3153"/>
            <a:ext cx="4572000" cy="26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68" y="3913599"/>
            <a:ext cx="4051882" cy="288893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13599"/>
            <a:ext cx="2415133" cy="290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114300"/>
            <a:ext cx="1549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201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10337</TotalTime>
  <Words>658</Words>
  <Application>Microsoft Office PowerPoint</Application>
  <PresentationFormat>On-screen Show (4:3)</PresentationFormat>
  <Paragraphs>143</Paragraphs>
  <Slides>24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宋体</vt:lpstr>
      <vt:lpstr>微软繁标宋</vt:lpstr>
      <vt:lpstr>Arial</vt:lpstr>
      <vt:lpstr>Arial Black</vt:lpstr>
      <vt:lpstr>Calibri</vt:lpstr>
      <vt:lpstr>Wingdings</vt:lpstr>
      <vt:lpstr>Default Design</vt:lpstr>
      <vt:lpstr>Document</vt:lpstr>
      <vt:lpstr>PowerPoint Presentation</vt:lpstr>
      <vt:lpstr>  Jenny Wang QSM     </vt:lpstr>
      <vt:lpstr>PowerPoint Presentation</vt:lpstr>
      <vt:lpstr>        NZ’s population: 4,941,041 as at Friday, 08 Nov 2019 at 08:49:54 a.m.  Super diversity Community--2013     </vt:lpstr>
      <vt:lpstr>     Snapshot  of NZ’s Business Sector （资料来源：May 2016，MBIE website)  </vt:lpstr>
      <vt:lpstr>                  Snapshot  of NZ’s Charitable Sector   </vt:lpstr>
      <vt:lpstr>           CNSST Foundation(CNSST华社服） （原名：Chinese New Settlers Services Trust 华人社区服务中心）  -- CNSST started in Jenny’s home garage in 1998  从车库里走出来的慈善事业</vt:lpstr>
      <vt:lpstr>Initial Activities: Chinese language for youth, English language for seniors &amp; TaiChi for local Chinese migrant community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CNSST Large Client Base-F18~19 </vt:lpstr>
      <vt:lpstr> </vt:lpstr>
      <vt:lpstr>PowerPoint Presentation</vt:lpstr>
      <vt:lpstr>    On-going engagement with government  and other sectors   e.g. Chinese Entrepreneur Forum at Auckland University                e.g. Chinese Cultural  Competency training   Programme for  NZ police frontline  officers etc etc…</vt:lpstr>
      <vt:lpstr>Visitors and delegations from around the world,  eg. China, Korean, Hong Kong, Macau, USA &amp; Germany</vt:lpstr>
      <vt:lpstr>Donations collected from the Asian community for earthquake relief   eg. Sichuan 2008 &amp; Christchurch 2011 </vt:lpstr>
      <vt:lpstr> CNSST Long Term Strategy </vt:lpstr>
      <vt:lpstr>CNSST 20th Anniversary Celebration </vt:lpstr>
      <vt:lpstr>PowerPoint Presentation</vt:lpstr>
    </vt:vector>
  </TitlesOfParts>
  <Company>CNSST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NZIS Services Contract Mid-Year Report</dc:title>
  <dc:creator>Alison</dc:creator>
  <cp:lastModifiedBy>Jenny Wang</cp:lastModifiedBy>
  <cp:revision>678</cp:revision>
  <cp:lastPrinted>2014-10-15T21:49:10Z</cp:lastPrinted>
  <dcterms:created xsi:type="dcterms:W3CDTF">2005-02-25T10:45:00Z</dcterms:created>
  <dcterms:modified xsi:type="dcterms:W3CDTF">2019-11-07T20:41:43Z</dcterms:modified>
</cp:coreProperties>
</file>