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9"/>
  </p:notesMasterIdLst>
  <p:sldIdLst>
    <p:sldId id="256" r:id="rId2"/>
    <p:sldId id="330" r:id="rId3"/>
    <p:sldId id="281" r:id="rId4"/>
    <p:sldId id="282" r:id="rId5"/>
    <p:sldId id="303" r:id="rId6"/>
    <p:sldId id="332" r:id="rId7"/>
    <p:sldId id="283" r:id="rId8"/>
    <p:sldId id="335" r:id="rId9"/>
    <p:sldId id="285" r:id="rId10"/>
    <p:sldId id="333" r:id="rId11"/>
    <p:sldId id="286" r:id="rId12"/>
    <p:sldId id="334" r:id="rId13"/>
    <p:sldId id="287" r:id="rId14"/>
    <p:sldId id="336" r:id="rId15"/>
    <p:sldId id="288" r:id="rId16"/>
    <p:sldId id="289" r:id="rId17"/>
    <p:sldId id="337" r:id="rId18"/>
    <p:sldId id="290" r:id="rId19"/>
    <p:sldId id="338" r:id="rId20"/>
    <p:sldId id="291" r:id="rId21"/>
    <p:sldId id="339" r:id="rId22"/>
    <p:sldId id="292" r:id="rId23"/>
    <p:sldId id="340" r:id="rId24"/>
    <p:sldId id="293" r:id="rId25"/>
    <p:sldId id="341" r:id="rId26"/>
    <p:sldId id="294" r:id="rId27"/>
    <p:sldId id="342" r:id="rId28"/>
    <p:sldId id="295" r:id="rId29"/>
    <p:sldId id="296" r:id="rId30"/>
    <p:sldId id="343" r:id="rId31"/>
    <p:sldId id="297" r:id="rId32"/>
    <p:sldId id="344" r:id="rId33"/>
    <p:sldId id="298" r:id="rId34"/>
    <p:sldId id="345" r:id="rId35"/>
    <p:sldId id="299" r:id="rId36"/>
    <p:sldId id="346" r:id="rId37"/>
    <p:sldId id="300" r:id="rId38"/>
    <p:sldId id="347" r:id="rId39"/>
    <p:sldId id="301" r:id="rId40"/>
    <p:sldId id="348" r:id="rId41"/>
    <p:sldId id="302" r:id="rId42"/>
    <p:sldId id="349" r:id="rId43"/>
    <p:sldId id="324" r:id="rId44"/>
    <p:sldId id="322" r:id="rId45"/>
    <p:sldId id="325" r:id="rId46"/>
    <p:sldId id="326" r:id="rId47"/>
    <p:sldId id="327" r:id="rId48"/>
    <p:sldId id="329" r:id="rId49"/>
    <p:sldId id="350" r:id="rId50"/>
    <p:sldId id="351" r:id="rId51"/>
    <p:sldId id="352" r:id="rId52"/>
    <p:sldId id="369" r:id="rId53"/>
    <p:sldId id="371" r:id="rId54"/>
    <p:sldId id="370" r:id="rId55"/>
    <p:sldId id="372" r:id="rId56"/>
    <p:sldId id="356" r:id="rId57"/>
    <p:sldId id="331" r:id="rId5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76" autoAdjust="0"/>
    <p:restoredTop sz="84265" autoAdjust="0"/>
  </p:normalViewPr>
  <p:slideViewPr>
    <p:cSldViewPr>
      <p:cViewPr varScale="1">
        <p:scale>
          <a:sx n="77" d="100"/>
          <a:sy n="77" d="100"/>
        </p:scale>
        <p:origin x="19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570CB48-BDBB-4B5E-8FDA-8F81742F2837}" type="datetimeFigureOut">
              <a:rPr lang="en-US" smtClean="0"/>
              <a:t>11/7/2019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D491940-115A-4F61-A070-984453439480}" type="slidenum">
              <a:rPr lang="en-US" smtClean="0"/>
              <a:t>‹#›</a:t>
            </a:fld>
            <a:endParaRPr lang="en-US" dirty="0"/>
          </a:p>
        </p:txBody>
      </p:sp>
    </p:spTree>
    <p:extLst>
      <p:ext uri="{BB962C8B-B14F-4D97-AF65-F5344CB8AC3E}">
        <p14:creationId xmlns:p14="http://schemas.microsoft.com/office/powerpoint/2010/main" val="425145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1</a:t>
            </a:fld>
            <a:endParaRPr lang="en-US" dirty="0"/>
          </a:p>
        </p:txBody>
      </p:sp>
    </p:spTree>
    <p:extLst>
      <p:ext uri="{BB962C8B-B14F-4D97-AF65-F5344CB8AC3E}">
        <p14:creationId xmlns:p14="http://schemas.microsoft.com/office/powerpoint/2010/main" val="358630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11</a:t>
            </a:fld>
            <a:endParaRPr lang="en-US" dirty="0"/>
          </a:p>
        </p:txBody>
      </p:sp>
    </p:spTree>
    <p:extLst>
      <p:ext uri="{BB962C8B-B14F-4D97-AF65-F5344CB8AC3E}">
        <p14:creationId xmlns:p14="http://schemas.microsoft.com/office/powerpoint/2010/main" val="2659500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12</a:t>
            </a:fld>
            <a:endParaRPr lang="en-US" dirty="0"/>
          </a:p>
        </p:txBody>
      </p:sp>
    </p:spTree>
    <p:extLst>
      <p:ext uri="{BB962C8B-B14F-4D97-AF65-F5344CB8AC3E}">
        <p14:creationId xmlns:p14="http://schemas.microsoft.com/office/powerpoint/2010/main" val="3090539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13</a:t>
            </a:fld>
            <a:endParaRPr lang="en-US" dirty="0"/>
          </a:p>
        </p:txBody>
      </p:sp>
    </p:spTree>
    <p:extLst>
      <p:ext uri="{BB962C8B-B14F-4D97-AF65-F5344CB8AC3E}">
        <p14:creationId xmlns:p14="http://schemas.microsoft.com/office/powerpoint/2010/main" val="1563711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14</a:t>
            </a:fld>
            <a:endParaRPr lang="en-US" dirty="0"/>
          </a:p>
        </p:txBody>
      </p:sp>
    </p:spTree>
    <p:extLst>
      <p:ext uri="{BB962C8B-B14F-4D97-AF65-F5344CB8AC3E}">
        <p14:creationId xmlns:p14="http://schemas.microsoft.com/office/powerpoint/2010/main" val="837569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15</a:t>
            </a:fld>
            <a:endParaRPr lang="en-US" dirty="0"/>
          </a:p>
        </p:txBody>
      </p:sp>
    </p:spTree>
    <p:extLst>
      <p:ext uri="{BB962C8B-B14F-4D97-AF65-F5344CB8AC3E}">
        <p14:creationId xmlns:p14="http://schemas.microsoft.com/office/powerpoint/2010/main" val="2177846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16</a:t>
            </a:fld>
            <a:endParaRPr lang="en-US" dirty="0"/>
          </a:p>
        </p:txBody>
      </p:sp>
    </p:spTree>
    <p:extLst>
      <p:ext uri="{BB962C8B-B14F-4D97-AF65-F5344CB8AC3E}">
        <p14:creationId xmlns:p14="http://schemas.microsoft.com/office/powerpoint/2010/main" val="2131518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18</a:t>
            </a:fld>
            <a:endParaRPr lang="en-US" dirty="0"/>
          </a:p>
        </p:txBody>
      </p:sp>
    </p:spTree>
    <p:extLst>
      <p:ext uri="{BB962C8B-B14F-4D97-AF65-F5344CB8AC3E}">
        <p14:creationId xmlns:p14="http://schemas.microsoft.com/office/powerpoint/2010/main" val="2826827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20</a:t>
            </a:fld>
            <a:endParaRPr lang="en-US" dirty="0"/>
          </a:p>
        </p:txBody>
      </p:sp>
    </p:spTree>
    <p:extLst>
      <p:ext uri="{BB962C8B-B14F-4D97-AF65-F5344CB8AC3E}">
        <p14:creationId xmlns:p14="http://schemas.microsoft.com/office/powerpoint/2010/main" val="4114602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22</a:t>
            </a:fld>
            <a:endParaRPr lang="en-US" dirty="0"/>
          </a:p>
        </p:txBody>
      </p:sp>
    </p:spTree>
    <p:extLst>
      <p:ext uri="{BB962C8B-B14F-4D97-AF65-F5344CB8AC3E}">
        <p14:creationId xmlns:p14="http://schemas.microsoft.com/office/powerpoint/2010/main" val="3261127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24</a:t>
            </a:fld>
            <a:endParaRPr lang="en-US" dirty="0"/>
          </a:p>
        </p:txBody>
      </p:sp>
    </p:spTree>
    <p:extLst>
      <p:ext uri="{BB962C8B-B14F-4D97-AF65-F5344CB8AC3E}">
        <p14:creationId xmlns:p14="http://schemas.microsoft.com/office/powerpoint/2010/main" val="422539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2</a:t>
            </a:fld>
            <a:endParaRPr lang="en-US" dirty="0"/>
          </a:p>
        </p:txBody>
      </p:sp>
    </p:spTree>
    <p:extLst>
      <p:ext uri="{BB962C8B-B14F-4D97-AF65-F5344CB8AC3E}">
        <p14:creationId xmlns:p14="http://schemas.microsoft.com/office/powerpoint/2010/main" val="831305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26</a:t>
            </a:fld>
            <a:endParaRPr lang="en-US" dirty="0"/>
          </a:p>
        </p:txBody>
      </p:sp>
    </p:spTree>
    <p:extLst>
      <p:ext uri="{BB962C8B-B14F-4D97-AF65-F5344CB8AC3E}">
        <p14:creationId xmlns:p14="http://schemas.microsoft.com/office/powerpoint/2010/main" val="4035096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28</a:t>
            </a:fld>
            <a:endParaRPr lang="en-US" dirty="0"/>
          </a:p>
        </p:txBody>
      </p:sp>
    </p:spTree>
    <p:extLst>
      <p:ext uri="{BB962C8B-B14F-4D97-AF65-F5344CB8AC3E}">
        <p14:creationId xmlns:p14="http://schemas.microsoft.com/office/powerpoint/2010/main" val="410751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29</a:t>
            </a:fld>
            <a:endParaRPr lang="en-US" dirty="0"/>
          </a:p>
        </p:txBody>
      </p:sp>
    </p:spTree>
    <p:extLst>
      <p:ext uri="{BB962C8B-B14F-4D97-AF65-F5344CB8AC3E}">
        <p14:creationId xmlns:p14="http://schemas.microsoft.com/office/powerpoint/2010/main" val="426357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CA"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31</a:t>
            </a:fld>
            <a:endParaRPr lang="en-US" dirty="0"/>
          </a:p>
        </p:txBody>
      </p:sp>
    </p:spTree>
    <p:extLst>
      <p:ext uri="{BB962C8B-B14F-4D97-AF65-F5344CB8AC3E}">
        <p14:creationId xmlns:p14="http://schemas.microsoft.com/office/powerpoint/2010/main" val="484094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33</a:t>
            </a:fld>
            <a:endParaRPr lang="en-US" dirty="0"/>
          </a:p>
        </p:txBody>
      </p:sp>
    </p:spTree>
    <p:extLst>
      <p:ext uri="{BB962C8B-B14F-4D97-AF65-F5344CB8AC3E}">
        <p14:creationId xmlns:p14="http://schemas.microsoft.com/office/powerpoint/2010/main" val="41340406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35</a:t>
            </a:fld>
            <a:endParaRPr lang="en-US" dirty="0"/>
          </a:p>
        </p:txBody>
      </p:sp>
    </p:spTree>
    <p:extLst>
      <p:ext uri="{BB962C8B-B14F-4D97-AF65-F5344CB8AC3E}">
        <p14:creationId xmlns:p14="http://schemas.microsoft.com/office/powerpoint/2010/main" val="3097219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37</a:t>
            </a:fld>
            <a:endParaRPr lang="en-US" dirty="0"/>
          </a:p>
        </p:txBody>
      </p:sp>
    </p:spTree>
    <p:extLst>
      <p:ext uri="{BB962C8B-B14F-4D97-AF65-F5344CB8AC3E}">
        <p14:creationId xmlns:p14="http://schemas.microsoft.com/office/powerpoint/2010/main" val="13086551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39</a:t>
            </a:fld>
            <a:endParaRPr lang="en-US" dirty="0"/>
          </a:p>
        </p:txBody>
      </p:sp>
    </p:spTree>
    <p:extLst>
      <p:ext uri="{BB962C8B-B14F-4D97-AF65-F5344CB8AC3E}">
        <p14:creationId xmlns:p14="http://schemas.microsoft.com/office/powerpoint/2010/main" val="13683657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41</a:t>
            </a:fld>
            <a:endParaRPr lang="en-US" dirty="0"/>
          </a:p>
        </p:txBody>
      </p:sp>
    </p:spTree>
    <p:extLst>
      <p:ext uri="{BB962C8B-B14F-4D97-AF65-F5344CB8AC3E}">
        <p14:creationId xmlns:p14="http://schemas.microsoft.com/office/powerpoint/2010/main" val="2709866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43</a:t>
            </a:fld>
            <a:endParaRPr lang="en-US" dirty="0"/>
          </a:p>
        </p:txBody>
      </p:sp>
    </p:spTree>
    <p:extLst>
      <p:ext uri="{BB962C8B-B14F-4D97-AF65-F5344CB8AC3E}">
        <p14:creationId xmlns:p14="http://schemas.microsoft.com/office/powerpoint/2010/main" val="3666083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491940-115A-4F61-A070-984453439480}" type="slidenum">
              <a:rPr lang="en-US" smtClean="0"/>
              <a:t>3</a:t>
            </a:fld>
            <a:endParaRPr lang="en-US" dirty="0"/>
          </a:p>
        </p:txBody>
      </p:sp>
    </p:spTree>
    <p:extLst>
      <p:ext uri="{BB962C8B-B14F-4D97-AF65-F5344CB8AC3E}">
        <p14:creationId xmlns:p14="http://schemas.microsoft.com/office/powerpoint/2010/main" val="17701417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Thorpe-</a:t>
            </a:r>
            <a:r>
              <a:rPr lang="en-US" dirty="0" err="1" smtClean="0"/>
              <a:t>Moscon</a:t>
            </a:r>
            <a:r>
              <a:rPr lang="en-US" dirty="0" smtClean="0"/>
              <a:t>, </a:t>
            </a:r>
            <a:r>
              <a:rPr lang="en-US" dirty="0" err="1" smtClean="0"/>
              <a:t>Alixandra</a:t>
            </a:r>
            <a:r>
              <a:rPr lang="en-US" dirty="0" smtClean="0"/>
              <a:t> Pollack, and </a:t>
            </a:r>
            <a:r>
              <a:rPr lang="en-US" dirty="0" err="1" smtClean="0"/>
              <a:t>Olufemi</a:t>
            </a:r>
            <a:r>
              <a:rPr lang="en-US" dirty="0" smtClean="0"/>
              <a:t> </a:t>
            </a:r>
            <a:r>
              <a:rPr lang="en-US" dirty="0" err="1" smtClean="0"/>
              <a:t>Olu</a:t>
            </a:r>
            <a:r>
              <a:rPr lang="en-US" dirty="0" smtClean="0"/>
              <a:t>-Lafe, </a:t>
            </a:r>
            <a:r>
              <a:rPr lang="en-US" i="1" dirty="0" smtClean="0"/>
              <a:t>Empowering Workplaces Combat Emotional Tax for People of </a:t>
            </a:r>
            <a:r>
              <a:rPr lang="en-US" i="1" dirty="0" err="1" smtClean="0"/>
              <a:t>Colour</a:t>
            </a:r>
            <a:r>
              <a:rPr lang="en-US" i="1" dirty="0" smtClean="0"/>
              <a:t> in Canada</a:t>
            </a:r>
            <a:r>
              <a:rPr lang="en-US" dirty="0" smtClean="0"/>
              <a:t> (Catalyst, 2019).</a:t>
            </a:r>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44</a:t>
            </a:fld>
            <a:endParaRPr lang="en-US" dirty="0"/>
          </a:p>
        </p:txBody>
      </p:sp>
    </p:spTree>
    <p:extLst>
      <p:ext uri="{BB962C8B-B14F-4D97-AF65-F5344CB8AC3E}">
        <p14:creationId xmlns:p14="http://schemas.microsoft.com/office/powerpoint/2010/main" val="18483405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(Jennifer Thorpe-</a:t>
            </a:r>
            <a:r>
              <a:rPr lang="en-US" dirty="0" err="1" smtClean="0"/>
              <a:t>Moscon</a:t>
            </a:r>
            <a:r>
              <a:rPr lang="en-US" dirty="0" smtClean="0"/>
              <a:t>, </a:t>
            </a:r>
            <a:r>
              <a:rPr lang="en-US" dirty="0" err="1" smtClean="0"/>
              <a:t>Alixandra</a:t>
            </a:r>
            <a:r>
              <a:rPr lang="en-US" dirty="0" smtClean="0"/>
              <a:t> Pollack, and </a:t>
            </a:r>
            <a:r>
              <a:rPr lang="en-US" dirty="0" err="1" smtClean="0"/>
              <a:t>Olufemi</a:t>
            </a:r>
            <a:r>
              <a:rPr lang="en-US" dirty="0" smtClean="0"/>
              <a:t> </a:t>
            </a:r>
            <a:r>
              <a:rPr lang="en-US" dirty="0" err="1" smtClean="0"/>
              <a:t>Olu</a:t>
            </a:r>
            <a:r>
              <a:rPr lang="en-US" dirty="0" smtClean="0"/>
              <a:t>-Lafe, </a:t>
            </a:r>
            <a:r>
              <a:rPr lang="en-US" i="1" dirty="0" smtClean="0"/>
              <a:t>Empowering Workplaces Combat Emotional Tax for People of </a:t>
            </a:r>
            <a:r>
              <a:rPr lang="en-US" i="1" dirty="0" err="1" smtClean="0"/>
              <a:t>Colour</a:t>
            </a:r>
            <a:r>
              <a:rPr lang="en-US" i="1" dirty="0" smtClean="0"/>
              <a:t> in Canada</a:t>
            </a:r>
            <a:r>
              <a:rPr lang="en-US" dirty="0" smtClean="0"/>
              <a:t> (Catalyst, 2019).</a:t>
            </a:r>
          </a:p>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45</a:t>
            </a:fld>
            <a:endParaRPr lang="en-US" dirty="0"/>
          </a:p>
        </p:txBody>
      </p:sp>
    </p:spTree>
    <p:extLst>
      <p:ext uri="{BB962C8B-B14F-4D97-AF65-F5344CB8AC3E}">
        <p14:creationId xmlns:p14="http://schemas.microsoft.com/office/powerpoint/2010/main" val="13733419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(Jennifer Thorpe-</a:t>
            </a:r>
            <a:r>
              <a:rPr lang="en-US" dirty="0" err="1" smtClean="0"/>
              <a:t>Moscon</a:t>
            </a:r>
            <a:r>
              <a:rPr lang="en-US" dirty="0" smtClean="0"/>
              <a:t>, </a:t>
            </a:r>
            <a:r>
              <a:rPr lang="en-US" dirty="0" err="1" smtClean="0"/>
              <a:t>Alixandra</a:t>
            </a:r>
            <a:r>
              <a:rPr lang="en-US" dirty="0" smtClean="0"/>
              <a:t> Pollack, and </a:t>
            </a:r>
            <a:r>
              <a:rPr lang="en-US" dirty="0" err="1" smtClean="0"/>
              <a:t>Olufemi</a:t>
            </a:r>
            <a:r>
              <a:rPr lang="en-US" dirty="0" smtClean="0"/>
              <a:t> </a:t>
            </a:r>
            <a:r>
              <a:rPr lang="en-US" dirty="0" err="1" smtClean="0"/>
              <a:t>Olu</a:t>
            </a:r>
            <a:r>
              <a:rPr lang="en-US" dirty="0" smtClean="0"/>
              <a:t>-Lafe, </a:t>
            </a:r>
            <a:r>
              <a:rPr lang="en-US" i="1" dirty="0" smtClean="0"/>
              <a:t>Empowering Workplaces Combat Emotional Tax for People of </a:t>
            </a:r>
            <a:r>
              <a:rPr lang="en-US" i="1" dirty="0" err="1" smtClean="0"/>
              <a:t>Colour</a:t>
            </a:r>
            <a:r>
              <a:rPr lang="en-US" i="1" dirty="0" smtClean="0"/>
              <a:t> in Canada</a:t>
            </a:r>
            <a:r>
              <a:rPr lang="en-US" dirty="0" smtClean="0"/>
              <a:t> (Catalyst, 2019).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46</a:t>
            </a:fld>
            <a:endParaRPr lang="en-US" dirty="0"/>
          </a:p>
        </p:txBody>
      </p:sp>
    </p:spTree>
    <p:extLst>
      <p:ext uri="{BB962C8B-B14F-4D97-AF65-F5344CB8AC3E}">
        <p14:creationId xmlns:p14="http://schemas.microsoft.com/office/powerpoint/2010/main" val="938530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(Jennifer Thorpe-</a:t>
            </a:r>
            <a:r>
              <a:rPr lang="en-US" dirty="0" err="1" smtClean="0"/>
              <a:t>Moscon</a:t>
            </a:r>
            <a:r>
              <a:rPr lang="en-US" dirty="0" smtClean="0"/>
              <a:t>, </a:t>
            </a:r>
            <a:r>
              <a:rPr lang="en-US" dirty="0" err="1" smtClean="0"/>
              <a:t>Alixandra</a:t>
            </a:r>
            <a:r>
              <a:rPr lang="en-US" dirty="0" smtClean="0"/>
              <a:t> Pollack, and </a:t>
            </a:r>
            <a:r>
              <a:rPr lang="en-US" dirty="0" err="1" smtClean="0"/>
              <a:t>Olufemi</a:t>
            </a:r>
            <a:r>
              <a:rPr lang="en-US" dirty="0" smtClean="0"/>
              <a:t> </a:t>
            </a:r>
            <a:r>
              <a:rPr lang="en-US" dirty="0" err="1" smtClean="0"/>
              <a:t>Olu</a:t>
            </a:r>
            <a:r>
              <a:rPr lang="en-US" dirty="0" smtClean="0"/>
              <a:t>-Lafe, </a:t>
            </a:r>
            <a:r>
              <a:rPr lang="en-US" i="1" dirty="0" smtClean="0"/>
              <a:t>Empowering Workplaces Combat Emotional Tax for People of </a:t>
            </a:r>
            <a:r>
              <a:rPr lang="en-US" i="1" dirty="0" err="1" smtClean="0"/>
              <a:t>Colour</a:t>
            </a:r>
            <a:r>
              <a:rPr lang="en-US" i="1" dirty="0" smtClean="0"/>
              <a:t> in Canada</a:t>
            </a:r>
            <a:r>
              <a:rPr lang="en-US" dirty="0" smtClean="0"/>
              <a:t> (Catalyst, 2019).</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47</a:t>
            </a:fld>
            <a:endParaRPr lang="en-US" dirty="0"/>
          </a:p>
        </p:txBody>
      </p:sp>
    </p:spTree>
    <p:extLst>
      <p:ext uri="{BB962C8B-B14F-4D97-AF65-F5344CB8AC3E}">
        <p14:creationId xmlns:p14="http://schemas.microsoft.com/office/powerpoint/2010/main" val="36009964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48</a:t>
            </a:fld>
            <a:endParaRPr lang="en-US" dirty="0"/>
          </a:p>
        </p:txBody>
      </p:sp>
    </p:spTree>
    <p:extLst>
      <p:ext uri="{BB962C8B-B14F-4D97-AF65-F5344CB8AC3E}">
        <p14:creationId xmlns:p14="http://schemas.microsoft.com/office/powerpoint/2010/main" val="8776145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49</a:t>
            </a:fld>
            <a:endParaRPr lang="en-US" dirty="0"/>
          </a:p>
        </p:txBody>
      </p:sp>
    </p:spTree>
    <p:extLst>
      <p:ext uri="{BB962C8B-B14F-4D97-AF65-F5344CB8AC3E}">
        <p14:creationId xmlns:p14="http://schemas.microsoft.com/office/powerpoint/2010/main" val="458387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1600"/>
              </a:lnSpc>
              <a:spcBef>
                <a:spcPct val="0"/>
              </a:spcBef>
            </a:pPr>
            <a:endParaRPr lang="en-US" altLang="en-US" dirty="0" smtClean="0">
              <a:latin typeface="Arial" panose="020B0604020202020204" pitchFamily="34" charset="0"/>
              <a:ea typeface="ＭＳ Ｐゴシック" panose="020B0600070205080204" pitchFamily="34" charset="-128"/>
            </a:endParaRPr>
          </a:p>
        </p:txBody>
      </p:sp>
      <p:sp>
        <p:nvSpPr>
          <p:cNvPr id="71684" name="Slide Number Placeholder 3"/>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3" rIns="93167" bIns="46583" anchor="b"/>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spcBef>
                <a:spcPct val="0"/>
              </a:spcBef>
            </a:pPr>
            <a:fld id="{C5B53620-90C8-4E72-BC30-CB79DEE24270}" type="slidenum">
              <a:rPr lang="en-US" altLang="en-US" sz="1300"/>
              <a:pPr algn="r">
                <a:spcBef>
                  <a:spcPct val="0"/>
                </a:spcBef>
              </a:pPr>
              <a:t>53</a:t>
            </a:fld>
            <a:endParaRPr lang="en-US" altLang="en-US" sz="1300"/>
          </a:p>
        </p:txBody>
      </p:sp>
    </p:spTree>
    <p:extLst>
      <p:ext uri="{BB962C8B-B14F-4D97-AF65-F5344CB8AC3E}">
        <p14:creationId xmlns:p14="http://schemas.microsoft.com/office/powerpoint/2010/main" val="11304803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1600"/>
              </a:lnSpc>
              <a:spcBef>
                <a:spcPct val="0"/>
              </a:spcBef>
            </a:pPr>
            <a:endParaRPr lang="en-US" altLang="en-US" dirty="0" smtClean="0">
              <a:latin typeface="Arial" panose="020B0604020202020204" pitchFamily="34" charset="0"/>
              <a:ea typeface="ＭＳ Ｐゴシック" panose="020B0600070205080204" pitchFamily="34" charset="-128"/>
            </a:endParaRPr>
          </a:p>
        </p:txBody>
      </p:sp>
      <p:sp>
        <p:nvSpPr>
          <p:cNvPr id="97284" name="Slide Number Placeholder 3"/>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3" rIns="93167" bIns="46583" anchor="b"/>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spcBef>
                <a:spcPct val="0"/>
              </a:spcBef>
            </a:pPr>
            <a:fld id="{48436749-CEC7-4E15-A1BE-96559E4C5457}" type="slidenum">
              <a:rPr lang="en-US" altLang="en-US" sz="1300"/>
              <a:pPr algn="r">
                <a:spcBef>
                  <a:spcPct val="0"/>
                </a:spcBef>
              </a:pPr>
              <a:t>55</a:t>
            </a:fld>
            <a:endParaRPr lang="en-US" altLang="en-US" sz="1300"/>
          </a:p>
        </p:txBody>
      </p:sp>
    </p:spTree>
    <p:extLst>
      <p:ext uri="{BB962C8B-B14F-4D97-AF65-F5344CB8AC3E}">
        <p14:creationId xmlns:p14="http://schemas.microsoft.com/office/powerpoint/2010/main" val="41804744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1600"/>
              </a:lnSpc>
              <a:spcBef>
                <a:spcPct val="0"/>
              </a:spcBef>
            </a:pPr>
            <a:endParaRPr lang="en-US" altLang="en-US" smtClean="0">
              <a:latin typeface="Arial" panose="020B0604020202020204" pitchFamily="34" charset="0"/>
              <a:ea typeface="ＭＳ Ｐゴシック" panose="020B0600070205080204" pitchFamily="34" charset="-128"/>
            </a:endParaRPr>
          </a:p>
        </p:txBody>
      </p:sp>
      <p:sp>
        <p:nvSpPr>
          <p:cNvPr id="71684" name="Slide Number Placeholder 3"/>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3" rIns="93167" bIns="46583" anchor="b"/>
          <a:lstStyle>
            <a:lvl1pPr defTabSz="931863">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spcBef>
                <a:spcPct val="0"/>
              </a:spcBef>
            </a:pPr>
            <a:fld id="{C5B53620-90C8-4E72-BC30-CB79DEE24270}" type="slidenum">
              <a:rPr lang="en-US" altLang="en-US" sz="1300"/>
              <a:pPr algn="r">
                <a:spcBef>
                  <a:spcPct val="0"/>
                </a:spcBef>
              </a:pPr>
              <a:t>56</a:t>
            </a:fld>
            <a:endParaRPr lang="en-US" altLang="en-US" sz="1300"/>
          </a:p>
        </p:txBody>
      </p:sp>
    </p:spTree>
    <p:extLst>
      <p:ext uri="{BB962C8B-B14F-4D97-AF65-F5344CB8AC3E}">
        <p14:creationId xmlns:p14="http://schemas.microsoft.com/office/powerpoint/2010/main" val="61234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4</a:t>
            </a:fld>
            <a:endParaRPr lang="en-US" dirty="0"/>
          </a:p>
        </p:txBody>
      </p:sp>
    </p:spTree>
    <p:extLst>
      <p:ext uri="{BB962C8B-B14F-4D97-AF65-F5344CB8AC3E}">
        <p14:creationId xmlns:p14="http://schemas.microsoft.com/office/powerpoint/2010/main" val="56297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5</a:t>
            </a:fld>
            <a:endParaRPr lang="en-US" dirty="0"/>
          </a:p>
        </p:txBody>
      </p:sp>
    </p:spTree>
    <p:extLst>
      <p:ext uri="{BB962C8B-B14F-4D97-AF65-F5344CB8AC3E}">
        <p14:creationId xmlns:p14="http://schemas.microsoft.com/office/powerpoint/2010/main" val="1387282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7</a:t>
            </a:fld>
            <a:endParaRPr lang="en-US" dirty="0"/>
          </a:p>
        </p:txBody>
      </p:sp>
    </p:spTree>
    <p:extLst>
      <p:ext uri="{BB962C8B-B14F-4D97-AF65-F5344CB8AC3E}">
        <p14:creationId xmlns:p14="http://schemas.microsoft.com/office/powerpoint/2010/main" val="408063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491940-115A-4F61-A070-984453439480}" type="slidenum">
              <a:rPr lang="en-US" smtClean="0"/>
              <a:t>8</a:t>
            </a:fld>
            <a:endParaRPr lang="en-US" dirty="0"/>
          </a:p>
        </p:txBody>
      </p:sp>
    </p:spTree>
    <p:extLst>
      <p:ext uri="{BB962C8B-B14F-4D97-AF65-F5344CB8AC3E}">
        <p14:creationId xmlns:p14="http://schemas.microsoft.com/office/powerpoint/2010/main" val="44253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5D491940-115A-4F61-A070-984453439480}" type="slidenum">
              <a:rPr lang="en-US" smtClean="0"/>
              <a:t>9</a:t>
            </a:fld>
            <a:endParaRPr lang="en-US" dirty="0"/>
          </a:p>
        </p:txBody>
      </p:sp>
    </p:spTree>
    <p:extLst>
      <p:ext uri="{BB962C8B-B14F-4D97-AF65-F5344CB8AC3E}">
        <p14:creationId xmlns:p14="http://schemas.microsoft.com/office/powerpoint/2010/main" val="613900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491940-115A-4F61-A070-984453439480}" type="slidenum">
              <a:rPr lang="en-US" smtClean="0"/>
              <a:t>10</a:t>
            </a:fld>
            <a:endParaRPr lang="en-US" dirty="0"/>
          </a:p>
        </p:txBody>
      </p:sp>
    </p:spTree>
    <p:extLst>
      <p:ext uri="{BB962C8B-B14F-4D97-AF65-F5344CB8AC3E}">
        <p14:creationId xmlns:p14="http://schemas.microsoft.com/office/powerpoint/2010/main" val="331749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0560CF3-CA8B-418A-8D28-2346C6E3D906}" type="datetime1">
              <a:rPr lang="en-US" smtClean="0"/>
              <a:t>11/7/2019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32BE4B0-C273-41E2-BBD5-F8D6E8356EC6}"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06976C-1FCA-470D-BE3C-FB510CDAC9CC}"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BE4B0-C273-41E2-BBD5-F8D6E8356E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5C6DC9-D1BA-4D41-A240-1BA2136FF4B7}"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BE4B0-C273-41E2-BBD5-F8D6E8356E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980D2CF-67F9-4F67-9A55-4EFB1A490601}"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BE4B0-C273-41E2-BBD5-F8D6E8356EC6}"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0680F75-55FA-4849-ADB1-FD9D65DBBEE7}" type="datetime1">
              <a:rPr lang="en-US" smtClean="0"/>
              <a:t>11/7/2019</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732BE4B0-C273-41E2-BBD5-F8D6E8356EC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A39B266-20BE-4CF5-894B-AF3768CC7200}" type="datetime1">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2BE4B0-C273-41E2-BBD5-F8D6E8356EC6}"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C183C59-7B63-4332-AE57-E0A3CB83C83E}" type="datetime1">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2BE4B0-C273-41E2-BBD5-F8D6E8356EC6}"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D5835B8-237C-4272-AD02-DC4BDE66C212}" type="datetime1">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2BE4B0-C273-41E2-BBD5-F8D6E8356E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F73E7-5ECD-488B-95FD-DC964547D58F}" type="datetime1">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2BE4B0-C273-41E2-BBD5-F8D6E8356E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0C10942-8503-4C2F-BBE4-F36C31282BD2}" type="datetime1">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2BE4B0-C273-41E2-BBD5-F8D6E8356EC6}"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EF78C62-72C4-41BC-BFAD-7699B875BEF0}" type="datetime1">
              <a:rPr lang="en-US" smtClean="0"/>
              <a:t>11/7/2019</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732BE4B0-C273-41E2-BBD5-F8D6E8356EC6}"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7A0E95-08F6-4AFD-BB1E-010AD1B981C8}" type="datetime1">
              <a:rPr lang="en-US" smtClean="0"/>
              <a:t>11/7/2019</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2BE4B0-C273-41E2-BBD5-F8D6E8356EC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rrf-fcrr.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rrf-fcrr.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5313285"/>
            <a:ext cx="1219200" cy="1302059"/>
          </a:xfrm>
          <a:prstGeom prst="rect">
            <a:avLst/>
          </a:prstGeom>
        </p:spPr>
      </p:pic>
      <p:sp>
        <p:nvSpPr>
          <p:cNvPr id="3" name="Subtitle 2"/>
          <p:cNvSpPr>
            <a:spLocks noGrp="1"/>
          </p:cNvSpPr>
          <p:nvPr>
            <p:ph type="subTitle" idx="1"/>
          </p:nvPr>
        </p:nvSpPr>
        <p:spPr>
          <a:xfrm>
            <a:off x="838200" y="4953000"/>
            <a:ext cx="7086600" cy="1600200"/>
          </a:xfrm>
        </p:spPr>
        <p:txBody>
          <a:bodyPr>
            <a:noAutofit/>
          </a:bodyPr>
          <a:lstStyle/>
          <a:p>
            <a:r>
              <a:rPr lang="en-CA" sz="2000" dirty="0">
                <a:solidFill>
                  <a:prstClr val="black"/>
                </a:solidFill>
                <a:latin typeface="Segoe UI" panose="020B0502040204020203" pitchFamily="34" charset="0"/>
                <a:cs typeface="Segoe UI" panose="020B0502040204020203" pitchFamily="34" charset="0"/>
              </a:rPr>
              <a:t>At the </a:t>
            </a:r>
            <a:r>
              <a:rPr lang="en-CA" sz="2000" dirty="0" smtClean="0">
                <a:solidFill>
                  <a:prstClr val="black"/>
                </a:solidFill>
                <a:latin typeface="Segoe UI" panose="020B0502040204020203" pitchFamily="34" charset="0"/>
                <a:cs typeface="Segoe UI" panose="020B0502040204020203" pitchFamily="34" charset="0"/>
              </a:rPr>
              <a:t>“40</a:t>
            </a:r>
            <a:r>
              <a:rPr lang="en-CA" sz="2000" baseline="30000" dirty="0" smtClean="0">
                <a:solidFill>
                  <a:prstClr val="black"/>
                </a:solidFill>
                <a:latin typeface="Segoe UI" panose="020B0502040204020203" pitchFamily="34" charset="0"/>
                <a:cs typeface="Segoe UI" panose="020B0502040204020203" pitchFamily="34" charset="0"/>
              </a:rPr>
              <a:t>th</a:t>
            </a:r>
            <a:r>
              <a:rPr lang="en-CA" sz="2000" dirty="0" smtClean="0">
                <a:solidFill>
                  <a:prstClr val="black"/>
                </a:solidFill>
                <a:latin typeface="Segoe UI" panose="020B0502040204020203" pitchFamily="34" charset="0"/>
                <a:cs typeface="Segoe UI" panose="020B0502040204020203" pitchFamily="34" charset="0"/>
              </a:rPr>
              <a:t> Anniversary of CISANI Conference” in New York</a:t>
            </a:r>
            <a:endParaRPr lang="en-CA" sz="2000" dirty="0">
              <a:solidFill>
                <a:prstClr val="black"/>
              </a:solidFill>
              <a:latin typeface="Segoe UI" panose="020B0502040204020203" pitchFamily="34" charset="0"/>
              <a:cs typeface="Segoe UI" panose="020B0502040204020203" pitchFamily="34" charset="0"/>
            </a:endParaRPr>
          </a:p>
          <a:p>
            <a:r>
              <a:rPr lang="en-CA" sz="2000" dirty="0" smtClean="0">
                <a:solidFill>
                  <a:prstClr val="black"/>
                </a:solidFill>
                <a:latin typeface="Segoe UI" panose="020B0502040204020203" pitchFamily="34" charset="0"/>
                <a:cs typeface="Segoe UI" panose="020B0502040204020203" pitchFamily="34" charset="0"/>
              </a:rPr>
              <a:t>November 12, </a:t>
            </a:r>
            <a:r>
              <a:rPr lang="en-CA" sz="2000" dirty="0">
                <a:solidFill>
                  <a:prstClr val="black"/>
                </a:solidFill>
                <a:latin typeface="Segoe UI" panose="020B0502040204020203" pitchFamily="34" charset="0"/>
                <a:cs typeface="Segoe UI" panose="020B0502040204020203" pitchFamily="34" charset="0"/>
              </a:rPr>
              <a:t>2019 </a:t>
            </a:r>
          </a:p>
          <a:p>
            <a:endParaRPr lang="en-US" sz="2000" dirty="0">
              <a:solidFill>
                <a:prstClr val="black"/>
              </a:solidFill>
              <a:latin typeface="Segoe UI" panose="020B0502040204020203" pitchFamily="34" charset="0"/>
              <a:cs typeface="Segoe UI" panose="020B0502040204020203" pitchFamily="34" charset="0"/>
            </a:endParaRPr>
          </a:p>
        </p:txBody>
      </p:sp>
      <p:sp>
        <p:nvSpPr>
          <p:cNvPr id="2" name="Title 1"/>
          <p:cNvSpPr>
            <a:spLocks noGrp="1"/>
          </p:cNvSpPr>
          <p:nvPr>
            <p:ph type="ctrTitle"/>
          </p:nvPr>
        </p:nvSpPr>
        <p:spPr/>
        <p:txBody>
          <a:bodyPr/>
          <a:lstStyle/>
          <a:p>
            <a:r>
              <a:rPr lang="en-US" dirty="0" smtClean="0">
                <a:latin typeface="Segoe UI" panose="020B0502040204020203" pitchFamily="34" charset="0"/>
                <a:cs typeface="Segoe UI" panose="020B0502040204020203" pitchFamily="34" charset="0"/>
              </a:rPr>
              <a:t>Race Relations, Immigration and Mental Health</a:t>
            </a:r>
            <a:endParaRPr lang="en-US" dirty="0">
              <a:latin typeface="Segoe UI" panose="020B0502040204020203" pitchFamily="34" charset="0"/>
              <a:cs typeface="Segoe UI" panose="020B0502040204020203" pitchFamily="34" charset="0"/>
            </a:endParaRPr>
          </a:p>
        </p:txBody>
      </p:sp>
      <p:sp>
        <p:nvSpPr>
          <p:cNvPr id="5" name="Rectangle 4"/>
          <p:cNvSpPr/>
          <p:nvPr/>
        </p:nvSpPr>
        <p:spPr>
          <a:xfrm>
            <a:off x="2286000" y="3276600"/>
            <a:ext cx="4876800" cy="1323439"/>
          </a:xfrm>
          <a:prstGeom prst="rect">
            <a:avLst/>
          </a:prstGeom>
        </p:spPr>
        <p:txBody>
          <a:bodyPr wrap="square">
            <a:spAutoFit/>
          </a:bodyPr>
          <a:lstStyle/>
          <a:p>
            <a:pPr lvl="0" algn="ctr"/>
            <a:r>
              <a:rPr lang="en-CA" sz="2000" b="1" dirty="0">
                <a:solidFill>
                  <a:prstClr val="black"/>
                </a:solidFill>
                <a:latin typeface="Segoe UI" panose="020B0502040204020203" pitchFamily="34" charset="0"/>
                <a:cs typeface="Segoe UI" panose="020B0502040204020203" pitchFamily="34" charset="0"/>
              </a:rPr>
              <a:t>Presented by:  </a:t>
            </a:r>
          </a:p>
          <a:p>
            <a:pPr lvl="0" algn="ctr"/>
            <a:r>
              <a:rPr lang="en-CA" sz="2000" dirty="0">
                <a:solidFill>
                  <a:prstClr val="black"/>
                </a:solidFill>
                <a:latin typeface="Segoe UI" panose="020B0502040204020203" pitchFamily="34" charset="0"/>
                <a:cs typeface="Segoe UI" panose="020B0502040204020203" pitchFamily="34" charset="0"/>
              </a:rPr>
              <a:t>Lilian Ma, B.Sc., Ph.D., LL.B</a:t>
            </a:r>
            <a:endParaRPr lang="en-US" sz="2000" dirty="0">
              <a:solidFill>
                <a:prstClr val="black"/>
              </a:solidFill>
              <a:latin typeface="Segoe UI" panose="020B0502040204020203" pitchFamily="34" charset="0"/>
              <a:cs typeface="Segoe UI" panose="020B0502040204020203" pitchFamily="34" charset="0"/>
            </a:endParaRPr>
          </a:p>
          <a:p>
            <a:pPr lvl="0" algn="ctr"/>
            <a:r>
              <a:rPr lang="en-CA" sz="2000" dirty="0">
                <a:solidFill>
                  <a:prstClr val="black"/>
                </a:solidFill>
                <a:latin typeface="Segoe UI" panose="020B0502040204020203" pitchFamily="34" charset="0"/>
                <a:cs typeface="Segoe UI" panose="020B0502040204020203" pitchFamily="34" charset="0"/>
              </a:rPr>
              <a:t>Executive Director</a:t>
            </a:r>
          </a:p>
          <a:p>
            <a:pPr lvl="0" algn="ctr"/>
            <a:r>
              <a:rPr lang="en-CA" sz="2000" dirty="0">
                <a:solidFill>
                  <a:prstClr val="black"/>
                </a:solidFill>
                <a:latin typeface="Segoe UI" panose="020B0502040204020203" pitchFamily="34" charset="0"/>
                <a:cs typeface="Segoe UI" panose="020B0502040204020203" pitchFamily="34" charset="0"/>
              </a:rPr>
              <a:t>Canadian Race Relations Foundation</a:t>
            </a:r>
            <a:endParaRPr lang="en-US" sz="2000" dirty="0">
              <a:solidFill>
                <a:prstClr val="black"/>
              </a:solidFill>
              <a:latin typeface="Segoe UI" panose="020B0502040204020203" pitchFamily="34" charset="0"/>
              <a:cs typeface="Segoe UI" panose="020B0502040204020203" pitchFamily="34" charset="0"/>
            </a:endParaRPr>
          </a:p>
        </p:txBody>
      </p:sp>
      <p:sp>
        <p:nvSpPr>
          <p:cNvPr id="7" name="Rectangle 6"/>
          <p:cNvSpPr/>
          <p:nvPr/>
        </p:nvSpPr>
        <p:spPr>
          <a:xfrm>
            <a:off x="1757979" y="457200"/>
            <a:ext cx="5486400" cy="461665"/>
          </a:xfrm>
          <a:prstGeom prst="rect">
            <a:avLst/>
          </a:prstGeom>
        </p:spPr>
        <p:txBody>
          <a:bodyPr wrap="square">
            <a:spAutoFit/>
          </a:bodyPr>
          <a:lstStyle/>
          <a:p>
            <a:pPr lvl="0" algn="ctr">
              <a:spcBef>
                <a:spcPts val="580"/>
              </a:spcBef>
              <a:buClr>
                <a:srgbClr val="D34817"/>
              </a:buClr>
              <a:buSzPct val="85000"/>
            </a:pPr>
            <a:r>
              <a:rPr lang="en-US" sz="2400" b="1" dirty="0">
                <a:latin typeface="Segoe UI" panose="020B0502040204020203" pitchFamily="34" charset="0"/>
                <a:cs typeface="Segoe UI" panose="020B0502040204020203" pitchFamily="34" charset="0"/>
              </a:rPr>
              <a:t>Canadian Race Relations </a:t>
            </a:r>
            <a:r>
              <a:rPr lang="en-US" sz="2400" b="1" dirty="0" smtClean="0">
                <a:latin typeface="Segoe UI" panose="020B0502040204020203" pitchFamily="34" charset="0"/>
                <a:cs typeface="Segoe UI" panose="020B0502040204020203" pitchFamily="34" charset="0"/>
              </a:rPr>
              <a:t>Foundation</a:t>
            </a:r>
            <a:endParaRPr lang="en-US" sz="2400" b="1" dirty="0">
              <a:latin typeface="Segoe UI" panose="020B0502040204020203" pitchFamily="34" charset="0"/>
              <a:cs typeface="Segoe UI" panose="020B05020402040202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997696" cy="1143000"/>
          </a:xfrm>
        </p:spPr>
        <p:txBody>
          <a:bodyPr>
            <a:normAutofit/>
          </a:bodyPr>
          <a:lstStyle/>
          <a:p>
            <a:r>
              <a:rPr lang="en-US" sz="2000" b="1" dirty="0">
                <a:solidFill>
                  <a:schemeClr val="tx1"/>
                </a:solidFill>
                <a:latin typeface="Segoe UI" panose="020B0502040204020203" pitchFamily="34" charset="0"/>
                <a:cs typeface="Segoe UI" panose="020B0502040204020203" pitchFamily="34" charset="0"/>
              </a:rPr>
              <a:t>Canadians have a more positive view of immigrants than they do of refugees; immigrants and refugees viewed somewhat more negatively amongst persons aged 35-44</a:t>
            </a:r>
            <a:endParaRPr lang="en-US" sz="20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10</a:t>
            </a:fld>
            <a:endParaRPr lang="en-US" dirty="0"/>
          </a:p>
        </p:txBody>
      </p:sp>
      <p:sp>
        <p:nvSpPr>
          <p:cNvPr id="4" name="Content Placeholder 3"/>
          <p:cNvSpPr>
            <a:spLocks noGrp="1"/>
          </p:cNvSpPr>
          <p:nvPr>
            <p:ph sz="quarter" idx="1"/>
          </p:nvPr>
        </p:nvSpPr>
        <p:spPr/>
        <p:txBody>
          <a:bodyPr>
            <a:normAutofit fontScale="92500" lnSpcReduction="2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In general, two-thirds of Canadians (67%) have positive views of immigrants while about 3 in 5 Canadians (59%) have positive views of refugees.</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Almost one-fourth of Canadians surveyed (23%) hold negative views of immigrants and 29 percent have negative views of refugees.</a:t>
            </a:r>
          </a:p>
          <a:p>
            <a:pPr marL="174708" indent="-174708" defTabSz="931774">
              <a:buFont typeface="Arial" panose="020B0604020202020204" pitchFamily="34" charset="0"/>
              <a:buChar char="•"/>
              <a:defRPr/>
            </a:pPr>
            <a:r>
              <a:rPr lang="en-CA" sz="2800" dirty="0">
                <a:latin typeface="Segoe UI" panose="020B0502040204020203" pitchFamily="34" charset="0"/>
                <a:ea typeface="Tahoma" panose="020B0604030504040204" pitchFamily="34" charset="0"/>
                <a:cs typeface="Segoe UI" panose="020B0502040204020203" pitchFamily="34" charset="0"/>
              </a:rPr>
              <a:t>In terms of age groups, 35 to 44 year olds hold the most negative views of immigrants (30%) and refugees (38%).</a:t>
            </a:r>
          </a:p>
          <a:p>
            <a:pPr marL="174708" indent="-174708" defTabSz="931774">
              <a:buFont typeface="Arial" panose="020B0604020202020204" pitchFamily="34" charset="0"/>
              <a:buChar char="•"/>
              <a:defRPr/>
            </a:pPr>
            <a:r>
              <a:rPr lang="en-CA" sz="2800" dirty="0">
                <a:latin typeface="Segoe UI" panose="020B0502040204020203" pitchFamily="34" charset="0"/>
                <a:ea typeface="Tahoma" panose="020B0604030504040204" pitchFamily="34" charset="0"/>
                <a:cs typeface="Segoe UI" panose="020B0502040204020203" pitchFamily="34" charset="0"/>
              </a:rPr>
              <a:t>On the hand, 65 to 74 year olds hold immigrants (77% positive) and refugees (67% positive) in the highest regard.</a:t>
            </a:r>
            <a:endParaRPr lang="en-US" sz="2800" dirty="0">
              <a:latin typeface="Segoe UI" panose="020B0502040204020203" pitchFamily="34" charset="0"/>
              <a:ea typeface="Tahoma" panose="020B0604030504040204"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7996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750146"/>
            <a:ext cx="914400" cy="976544"/>
          </a:xfrm>
          <a:prstGeom prst="rect">
            <a:avLst/>
          </a:prstGeom>
        </p:spPr>
      </p:pic>
      <p:sp>
        <p:nvSpPr>
          <p:cNvPr id="2" name="Title 1"/>
          <p:cNvSpPr>
            <a:spLocks noGrp="1"/>
          </p:cNvSpPr>
          <p:nvPr>
            <p:ph type="title"/>
          </p:nvPr>
        </p:nvSpPr>
        <p:spPr/>
        <p:txBody>
          <a:bodyPr>
            <a:normAutofit/>
          </a:bodyPr>
          <a:lstStyle/>
          <a:p>
            <a:r>
              <a:rPr lang="en-US" sz="2800" dirty="0">
                <a:latin typeface="Segoe UI" panose="020B0502040204020203" pitchFamily="34" charset="0"/>
                <a:cs typeface="Segoe UI" panose="020B0502040204020203" pitchFamily="34" charset="0"/>
              </a:rPr>
              <a:t>Refugees viewed somewhat more negatively </a:t>
            </a:r>
            <a:br>
              <a:rPr lang="en-US" sz="2800" dirty="0">
                <a:latin typeface="Segoe UI" panose="020B0502040204020203" pitchFamily="34" charset="0"/>
                <a:cs typeface="Segoe UI" panose="020B0502040204020203" pitchFamily="34" charset="0"/>
              </a:rPr>
            </a:br>
            <a:r>
              <a:rPr lang="en-US" sz="2800" dirty="0">
                <a:latin typeface="Segoe UI" panose="020B0502040204020203" pitchFamily="34" charset="0"/>
                <a:cs typeface="Segoe UI" panose="020B0502040204020203" pitchFamily="34" charset="0"/>
              </a:rPr>
              <a:t>in Quebec and Western Canada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11</a:t>
            </a:fld>
            <a:endParaRPr lang="en-US" dirty="0"/>
          </a:p>
        </p:txBody>
      </p:sp>
      <p:pic>
        <p:nvPicPr>
          <p:cNvPr id="10" name="Picture 9"/>
          <p:cNvPicPr>
            <a:picLocks noChangeAspect="1"/>
          </p:cNvPicPr>
          <p:nvPr/>
        </p:nvPicPr>
        <p:blipFill>
          <a:blip r:embed="rId4"/>
          <a:stretch>
            <a:fillRect/>
          </a:stretch>
        </p:blipFill>
        <p:spPr>
          <a:xfrm>
            <a:off x="1077093" y="1524000"/>
            <a:ext cx="6847707" cy="3818400"/>
          </a:xfrm>
          <a:prstGeom prst="rect">
            <a:avLst/>
          </a:prstGeom>
        </p:spPr>
      </p:pic>
    </p:spTree>
    <p:extLst>
      <p:ext uri="{BB962C8B-B14F-4D97-AF65-F5344CB8AC3E}">
        <p14:creationId xmlns:p14="http://schemas.microsoft.com/office/powerpoint/2010/main" val="218599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Autofit/>
          </a:bodyPr>
          <a:lstStyle/>
          <a:p>
            <a:r>
              <a:rPr lang="en-US" sz="3200" b="1" dirty="0">
                <a:solidFill>
                  <a:schemeClr val="tx1"/>
                </a:solidFill>
                <a:latin typeface="Segoe UI" panose="020B0502040204020203" pitchFamily="34" charset="0"/>
                <a:cs typeface="Segoe UI" panose="020B0502040204020203" pitchFamily="34" charset="0"/>
              </a:rPr>
              <a:t>Refugees viewed somewhat more negatively </a:t>
            </a:r>
            <a:br>
              <a:rPr lang="en-US" sz="3200" b="1" dirty="0">
                <a:solidFill>
                  <a:schemeClr val="tx1"/>
                </a:solidFill>
                <a:latin typeface="Segoe UI" panose="020B0502040204020203" pitchFamily="34" charset="0"/>
                <a:cs typeface="Segoe UI" panose="020B0502040204020203" pitchFamily="34" charset="0"/>
              </a:rPr>
            </a:br>
            <a:r>
              <a:rPr lang="en-US" sz="3200" b="1" dirty="0">
                <a:solidFill>
                  <a:schemeClr val="tx1"/>
                </a:solidFill>
                <a:latin typeface="Segoe UI" panose="020B0502040204020203" pitchFamily="34" charset="0"/>
                <a:cs typeface="Segoe UI" panose="020B0502040204020203" pitchFamily="34" charset="0"/>
              </a:rPr>
              <a:t>in Quebec and Western Canada </a:t>
            </a:r>
            <a:endParaRPr lang="en-US" sz="32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12</a:t>
            </a:fld>
            <a:endParaRPr lang="en-US" dirty="0"/>
          </a:p>
        </p:txBody>
      </p:sp>
      <p:sp>
        <p:nvSpPr>
          <p:cNvPr id="4" name="Content Placeholder 3"/>
          <p:cNvSpPr>
            <a:spLocks noGrp="1"/>
          </p:cNvSpPr>
          <p:nvPr>
            <p:ph sz="quarter" idx="1"/>
          </p:nvPr>
        </p:nvSpPr>
        <p:spPr/>
        <p:txBody>
          <a:bodyPr>
            <a:noAutofit/>
          </a:bodyPr>
          <a:lstStyle/>
          <a:p>
            <a:pPr marL="174708" indent="-174708">
              <a:buFont typeface="Arial" panose="020B0604020202020204" pitchFamily="34" charset="0"/>
              <a:buChar char="•"/>
            </a:pPr>
            <a:r>
              <a:rPr lang="en-CA" sz="3200" dirty="0">
                <a:latin typeface="Segoe UI" panose="020B0502040204020203" pitchFamily="34" charset="0"/>
                <a:ea typeface="Tahoma" panose="020B0604030504040204" pitchFamily="34" charset="0"/>
                <a:cs typeface="Segoe UI" panose="020B0502040204020203" pitchFamily="34" charset="0"/>
              </a:rPr>
              <a:t>Immigrants are viewed most positively in Ontario (71%) among all Canadian provinces/regions.</a:t>
            </a:r>
          </a:p>
          <a:p>
            <a:pPr marL="174708" indent="-174708" defTabSz="931774">
              <a:buFont typeface="Arial" panose="020B0604020202020204" pitchFamily="34" charset="0"/>
              <a:buChar char="•"/>
              <a:defRPr/>
            </a:pPr>
            <a:r>
              <a:rPr lang="en-CA" sz="3200" dirty="0">
                <a:latin typeface="Segoe UI" panose="020B0502040204020203" pitchFamily="34" charset="0"/>
                <a:ea typeface="Tahoma" panose="020B0604030504040204" pitchFamily="34" charset="0"/>
                <a:cs typeface="Segoe UI" panose="020B0502040204020203" pitchFamily="34" charset="0"/>
              </a:rPr>
              <a:t>Refugees are viewed most positively in the Atlantic region (64%) among all Canadian provinces/regions.</a:t>
            </a:r>
          </a:p>
          <a:p>
            <a:pPr marL="174708" indent="-174708">
              <a:buFont typeface="Arial" panose="020B0604020202020204" pitchFamily="34" charset="0"/>
              <a:buChar char="•"/>
            </a:pPr>
            <a:r>
              <a:rPr lang="en-CA" sz="3200" dirty="0">
                <a:latin typeface="Segoe UI" panose="020B0502040204020203" pitchFamily="34" charset="0"/>
                <a:ea typeface="Tahoma" panose="020B0604030504040204" pitchFamily="34" charset="0"/>
                <a:cs typeface="Segoe UI" panose="020B0502040204020203" pitchFamily="34" charset="0"/>
              </a:rPr>
              <a:t>Immigrants and refugees alike are viewed most negatively in the Prairies and Western Canada. </a:t>
            </a:r>
          </a:p>
          <a:p>
            <a:endParaRPr lang="en-US" sz="3200" dirty="0">
              <a:latin typeface="Segoe UI" panose="020B0502040204020203" pitchFamily="34" charset="0"/>
              <a:cs typeface="Segoe UI" panose="020B0502040204020203" pitchFamily="34" charset="0"/>
            </a:endParaRPr>
          </a:p>
          <a:p>
            <a:endParaRPr lang="en-US" sz="3200"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750146"/>
            <a:ext cx="914400" cy="976544"/>
          </a:xfrm>
          <a:prstGeom prst="rect">
            <a:avLst/>
          </a:prstGeom>
        </p:spPr>
      </p:pic>
    </p:spTree>
    <p:extLst>
      <p:ext uri="{BB962C8B-B14F-4D97-AF65-F5344CB8AC3E}">
        <p14:creationId xmlns:p14="http://schemas.microsoft.com/office/powerpoint/2010/main" val="248015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Autofit/>
          </a:bodyPr>
          <a:lstStyle/>
          <a:p>
            <a:r>
              <a:rPr lang="en-US" sz="2400" dirty="0">
                <a:latin typeface="Segoe UI" panose="020B0502040204020203" pitchFamily="34" charset="0"/>
                <a:cs typeface="Segoe UI" panose="020B0502040204020203" pitchFamily="34" charset="0"/>
              </a:rPr>
              <a:t>Similarity in the patterns of positive and negative views </a:t>
            </a:r>
            <a:br>
              <a:rPr lang="en-US" sz="2400" dirty="0">
                <a:latin typeface="Segoe UI" panose="020B0502040204020203" pitchFamily="34" charset="0"/>
                <a:cs typeface="Segoe UI" panose="020B0502040204020203" pitchFamily="34" charset="0"/>
              </a:rPr>
            </a:br>
            <a:r>
              <a:rPr lang="en-US" sz="2400" dirty="0">
                <a:latin typeface="Segoe UI" panose="020B0502040204020203" pitchFamily="34" charset="0"/>
                <a:cs typeface="Segoe UI" panose="020B0502040204020203" pitchFamily="34" charset="0"/>
              </a:rPr>
              <a:t>in regards to their respective appreciation or non-appreciation of immigrants and refugees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13</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6" name="Picture 5"/>
          <p:cNvPicPr>
            <a:picLocks noChangeAspect="1"/>
          </p:cNvPicPr>
          <p:nvPr/>
        </p:nvPicPr>
        <p:blipFill>
          <a:blip r:embed="rId4"/>
          <a:stretch>
            <a:fillRect/>
          </a:stretch>
        </p:blipFill>
        <p:spPr>
          <a:xfrm>
            <a:off x="1219200" y="2133600"/>
            <a:ext cx="6400800" cy="2640191"/>
          </a:xfrm>
          <a:prstGeom prst="rect">
            <a:avLst/>
          </a:prstGeom>
        </p:spPr>
      </p:pic>
    </p:spTree>
    <p:extLst>
      <p:ext uri="{BB962C8B-B14F-4D97-AF65-F5344CB8AC3E}">
        <p14:creationId xmlns:p14="http://schemas.microsoft.com/office/powerpoint/2010/main" val="2425548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17745"/>
            <a:ext cx="8997696" cy="1524000"/>
          </a:xfrm>
        </p:spPr>
        <p:txBody>
          <a:bodyPr>
            <a:noAutofit/>
          </a:bodyPr>
          <a:lstStyle/>
          <a:p>
            <a:r>
              <a:rPr lang="en-US" sz="2400" b="1" dirty="0">
                <a:latin typeface="Segoe UI" panose="020B0502040204020203" pitchFamily="34" charset="0"/>
                <a:cs typeface="Segoe UI" panose="020B0502040204020203" pitchFamily="34" charset="0"/>
              </a:rPr>
              <a:t>Similarity in the patterns of positive and negative views </a:t>
            </a:r>
            <a:br>
              <a:rPr lang="en-US" sz="2400" b="1" dirty="0">
                <a:latin typeface="Segoe UI" panose="020B0502040204020203" pitchFamily="34" charset="0"/>
                <a:cs typeface="Segoe UI" panose="020B0502040204020203" pitchFamily="34" charset="0"/>
              </a:rPr>
            </a:br>
            <a:r>
              <a:rPr lang="en-US" sz="2400" b="1" dirty="0">
                <a:latin typeface="Segoe UI" panose="020B0502040204020203" pitchFamily="34" charset="0"/>
                <a:cs typeface="Segoe UI" panose="020B0502040204020203" pitchFamily="34" charset="0"/>
              </a:rPr>
              <a:t>in regards to their respective appreciation or non-appreciation of immigrants and refugees </a:t>
            </a:r>
            <a:endParaRPr lang="en-US" sz="24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14</a:t>
            </a:fld>
            <a:endParaRPr lang="en-US" dirty="0"/>
          </a:p>
        </p:txBody>
      </p:sp>
      <p:sp>
        <p:nvSpPr>
          <p:cNvPr id="4" name="Content Placeholder 3"/>
          <p:cNvSpPr>
            <a:spLocks noGrp="1"/>
          </p:cNvSpPr>
          <p:nvPr>
            <p:ph sz="quarter" idx="1"/>
          </p:nvPr>
        </p:nvSpPr>
        <p:spPr>
          <a:xfrm>
            <a:off x="914400" y="1981200"/>
            <a:ext cx="7772400" cy="4572000"/>
          </a:xfrm>
        </p:spPr>
        <p:txBody>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Those who hold </a:t>
            </a:r>
            <a:r>
              <a:rPr lang="en-CA" sz="2800" i="1" dirty="0">
                <a:latin typeface="Segoe UI" panose="020B0502040204020203" pitchFamily="34" charset="0"/>
                <a:ea typeface="Tahoma" panose="020B0604030504040204" pitchFamily="34" charset="0"/>
                <a:cs typeface="Segoe UI" panose="020B0502040204020203" pitchFamily="34" charset="0"/>
              </a:rPr>
              <a:t>very positive</a:t>
            </a:r>
            <a:r>
              <a:rPr lang="en-CA" sz="2800" dirty="0">
                <a:latin typeface="Segoe UI" panose="020B0502040204020203" pitchFamily="34" charset="0"/>
                <a:ea typeface="Tahoma" panose="020B0604030504040204" pitchFamily="34" charset="0"/>
                <a:cs typeface="Segoe UI" panose="020B0502040204020203" pitchFamily="34" charset="0"/>
              </a:rPr>
              <a:t> views of immigrants are also likely to hold </a:t>
            </a:r>
            <a:r>
              <a:rPr lang="en-CA" sz="2800" i="1" dirty="0">
                <a:latin typeface="Segoe UI" panose="020B0502040204020203" pitchFamily="34" charset="0"/>
                <a:ea typeface="Tahoma" panose="020B0604030504040204" pitchFamily="34" charset="0"/>
                <a:cs typeface="Segoe UI" panose="020B0502040204020203" pitchFamily="34" charset="0"/>
              </a:rPr>
              <a:t>very positive</a:t>
            </a:r>
            <a:r>
              <a:rPr lang="en-CA" sz="2800" dirty="0">
                <a:latin typeface="Segoe UI" panose="020B0502040204020203" pitchFamily="34" charset="0"/>
                <a:ea typeface="Tahoma" panose="020B0604030504040204" pitchFamily="34" charset="0"/>
                <a:cs typeface="Segoe UI" panose="020B0502040204020203" pitchFamily="34" charset="0"/>
              </a:rPr>
              <a:t> views of refugees (93%).</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And as expected, those who hold </a:t>
            </a:r>
            <a:r>
              <a:rPr lang="en-CA" sz="2800" i="1" dirty="0">
                <a:latin typeface="Segoe UI" panose="020B0502040204020203" pitchFamily="34" charset="0"/>
                <a:ea typeface="Tahoma" panose="020B0604030504040204" pitchFamily="34" charset="0"/>
                <a:cs typeface="Segoe UI" panose="020B0502040204020203" pitchFamily="34" charset="0"/>
              </a:rPr>
              <a:t>very negative</a:t>
            </a:r>
            <a:r>
              <a:rPr lang="en-CA" sz="2800" dirty="0">
                <a:latin typeface="Segoe UI" panose="020B0502040204020203" pitchFamily="34" charset="0"/>
                <a:ea typeface="Tahoma" panose="020B0604030504040204" pitchFamily="34" charset="0"/>
                <a:cs typeface="Segoe UI" panose="020B0502040204020203" pitchFamily="34" charset="0"/>
              </a:rPr>
              <a:t> views of immigrants are also likely to hold </a:t>
            </a:r>
            <a:r>
              <a:rPr lang="en-CA" sz="2800" i="1" dirty="0">
                <a:latin typeface="Segoe UI" panose="020B0502040204020203" pitchFamily="34" charset="0"/>
                <a:ea typeface="Tahoma" panose="020B0604030504040204" pitchFamily="34" charset="0"/>
                <a:cs typeface="Segoe UI" panose="020B0502040204020203" pitchFamily="34" charset="0"/>
              </a:rPr>
              <a:t>very negative</a:t>
            </a:r>
            <a:r>
              <a:rPr lang="en-CA" sz="2800" dirty="0">
                <a:latin typeface="Segoe UI" panose="020B0502040204020203" pitchFamily="34" charset="0"/>
                <a:ea typeface="Tahoma" panose="020B0604030504040204" pitchFamily="34" charset="0"/>
                <a:cs typeface="Segoe UI" panose="020B0502040204020203" pitchFamily="34" charset="0"/>
              </a:rPr>
              <a:t> views of refugees (65%).</a:t>
            </a: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60990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latin typeface="Segoe UI" panose="020B0502040204020203" pitchFamily="34" charset="0"/>
                <a:cs typeface="Segoe UI" panose="020B0502040204020203" pitchFamily="34" charset="0"/>
              </a:rPr>
              <a:t>Opinion on Religious Groups</a:t>
            </a: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3257679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2346"/>
            <a:ext cx="7772400" cy="1143000"/>
          </a:xfrm>
        </p:spPr>
        <p:txBody>
          <a:bodyPr>
            <a:noAutofit/>
          </a:bodyPr>
          <a:lstStyle/>
          <a:p>
            <a:r>
              <a:rPr lang="en-US" sz="2800" dirty="0">
                <a:latin typeface="Segoe UI" panose="020B0502040204020203" pitchFamily="34" charset="0"/>
                <a:cs typeface="Segoe UI" panose="020B0502040204020203" pitchFamily="34" charset="0"/>
              </a:rPr>
              <a:t>Ontarians hold most positive view of Muslims; </a:t>
            </a:r>
            <a:br>
              <a:rPr lang="en-US" sz="2800" dirty="0">
                <a:latin typeface="Segoe UI" panose="020B0502040204020203" pitchFamily="34" charset="0"/>
                <a:cs typeface="Segoe UI" panose="020B0502040204020203" pitchFamily="34" charset="0"/>
              </a:rPr>
            </a:br>
            <a:r>
              <a:rPr lang="en-US" sz="2800" dirty="0">
                <a:latin typeface="Segoe UI" panose="020B0502040204020203" pitchFamily="34" charset="0"/>
                <a:cs typeface="Segoe UI" panose="020B0502040204020203" pitchFamily="34" charset="0"/>
              </a:rPr>
              <a:t>&gt;1 in 3 Canadians hold negative views of Muslims </a:t>
            </a:r>
          </a:p>
        </p:txBody>
      </p:sp>
      <p:sp>
        <p:nvSpPr>
          <p:cNvPr id="5" name="Slide Number Placeholder 4"/>
          <p:cNvSpPr>
            <a:spLocks noGrp="1"/>
          </p:cNvSpPr>
          <p:nvPr>
            <p:ph type="sldNum" sz="quarter" idx="12"/>
          </p:nvPr>
        </p:nvSpPr>
        <p:spPr/>
        <p:txBody>
          <a:bodyPr/>
          <a:lstStyle/>
          <a:p>
            <a:fld id="{732BE4B0-C273-41E2-BBD5-F8D6E8356EC6}" type="slidenum">
              <a:rPr lang="en-US" smtClean="0"/>
              <a:pPr/>
              <a:t>16</a:t>
            </a:fld>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4" name="Picture 3"/>
          <p:cNvPicPr>
            <a:picLocks noChangeAspect="1"/>
          </p:cNvPicPr>
          <p:nvPr/>
        </p:nvPicPr>
        <p:blipFill>
          <a:blip r:embed="rId4"/>
          <a:stretch>
            <a:fillRect/>
          </a:stretch>
        </p:blipFill>
        <p:spPr>
          <a:xfrm>
            <a:off x="919348" y="2286000"/>
            <a:ext cx="7315200" cy="2271491"/>
          </a:xfrm>
          <a:prstGeom prst="rect">
            <a:avLst/>
          </a:prstGeom>
        </p:spPr>
      </p:pic>
    </p:spTree>
    <p:extLst>
      <p:ext uri="{BB962C8B-B14F-4D97-AF65-F5344CB8AC3E}">
        <p14:creationId xmlns:p14="http://schemas.microsoft.com/office/powerpoint/2010/main" val="124826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997696" cy="1143000"/>
          </a:xfrm>
        </p:spPr>
        <p:txBody>
          <a:bodyPr>
            <a:normAutofit/>
          </a:bodyPr>
          <a:lstStyle/>
          <a:p>
            <a:r>
              <a:rPr lang="en-US" sz="2400" b="1" dirty="0">
                <a:latin typeface="Segoe UI" panose="020B0502040204020203" pitchFamily="34" charset="0"/>
                <a:cs typeface="Segoe UI" panose="020B0502040204020203" pitchFamily="34" charset="0"/>
              </a:rPr>
              <a:t>Ontarians hold most positive view of Muslims; </a:t>
            </a:r>
            <a:br>
              <a:rPr lang="en-US" sz="2400" b="1" dirty="0">
                <a:latin typeface="Segoe UI" panose="020B0502040204020203" pitchFamily="34" charset="0"/>
                <a:cs typeface="Segoe UI" panose="020B0502040204020203" pitchFamily="34" charset="0"/>
              </a:rPr>
            </a:br>
            <a:r>
              <a:rPr lang="en-US" sz="2400" b="1" dirty="0">
                <a:latin typeface="Segoe UI" panose="020B0502040204020203" pitchFamily="34" charset="0"/>
                <a:cs typeface="Segoe UI" panose="020B0502040204020203" pitchFamily="34" charset="0"/>
              </a:rPr>
              <a:t>&gt;1 in 3 Canadians hold negative views of Muslims </a:t>
            </a:r>
            <a:endParaRPr lang="en-US" sz="24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17</a:t>
            </a:fld>
            <a:endParaRPr lang="en-US" dirty="0"/>
          </a:p>
        </p:txBody>
      </p:sp>
      <p:sp>
        <p:nvSpPr>
          <p:cNvPr id="4" name="Content Placeholder 3"/>
          <p:cNvSpPr>
            <a:spLocks noGrp="1"/>
          </p:cNvSpPr>
          <p:nvPr>
            <p:ph sz="quarter" idx="1"/>
          </p:nvPr>
        </p:nvSpPr>
        <p:spPr/>
        <p:txBody>
          <a:bodyPr>
            <a:normAutofit fontScale="92500" lnSpcReduction="10000"/>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Regarding views of religious groups (in general), Canadians hold the most positive views of Jewish persons (66% positive), followed by Catholics (62%) and Protestants (60%). </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Ontarians (76%) and residents of Manitoba-Saskatchewan (75%) view Jewish persons the most positively among Canadian provinces/regions.</a:t>
            </a:r>
          </a:p>
          <a:p>
            <a:pPr marL="174708" indent="-174708" defTabSz="931774">
              <a:buFont typeface="Arial" panose="020B0604020202020204" pitchFamily="34" charset="0"/>
              <a:buChar char="•"/>
              <a:defRPr/>
            </a:pPr>
            <a:r>
              <a:rPr lang="en-CA" sz="2800" dirty="0">
                <a:latin typeface="Tahoma" panose="020B0604030504040204" pitchFamily="34" charset="0"/>
                <a:ea typeface="Tahoma" panose="020B0604030504040204" pitchFamily="34" charset="0"/>
                <a:cs typeface="Tahoma" panose="020B0604030504040204" pitchFamily="34" charset="0"/>
              </a:rPr>
              <a:t>Net positive views of Muslims in Canada are below 50 percent (47%) and are even lower in Quebec (37%).</a:t>
            </a:r>
          </a:p>
          <a:p>
            <a:pPr marL="174708" indent="-174708" defTabSz="931774">
              <a:buFont typeface="Arial" panose="020B0604020202020204" pitchFamily="34" charset="0"/>
              <a:buChar char="•"/>
              <a:defRPr/>
            </a:pPr>
            <a:endParaRPr lang="en-CA" dirty="0"/>
          </a:p>
          <a:p>
            <a:pPr marL="174708" indent="-174708">
              <a:buFont typeface="Arial" panose="020B0604020202020204" pitchFamily="34" charset="0"/>
              <a:buChar char="•"/>
            </a:pPr>
            <a:endParaRPr lang="en-US" dirty="0"/>
          </a:p>
          <a:p>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812037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203" y="609600"/>
            <a:ext cx="7772400" cy="1143000"/>
          </a:xfrm>
        </p:spPr>
        <p:txBody>
          <a:bodyPr>
            <a:noAutofit/>
          </a:bodyPr>
          <a:lstStyle/>
          <a:p>
            <a:r>
              <a:rPr lang="en-US" sz="2800" dirty="0">
                <a:latin typeface="Segoe UI" panose="020B0502040204020203" pitchFamily="34" charset="0"/>
                <a:cs typeface="Segoe UI" panose="020B0502040204020203" pitchFamily="34" charset="0"/>
              </a:rPr>
              <a:t>Youngest Canadians hold most positive views of Muslims while oldest cohort hold most positive views of Christians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18</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933203" y="2286000"/>
            <a:ext cx="7315200" cy="2058147"/>
          </a:xfrm>
          <a:prstGeom prst="rect">
            <a:avLst/>
          </a:prstGeom>
        </p:spPr>
      </p:pic>
    </p:spTree>
    <p:extLst>
      <p:ext uri="{BB962C8B-B14F-4D97-AF65-F5344CB8AC3E}">
        <p14:creationId xmlns:p14="http://schemas.microsoft.com/office/powerpoint/2010/main" val="3742998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921496" cy="1143000"/>
          </a:xfrm>
        </p:spPr>
        <p:txBody>
          <a:bodyPr>
            <a:noAutofit/>
          </a:bodyPr>
          <a:lstStyle/>
          <a:p>
            <a:r>
              <a:rPr lang="en-US" sz="2800" b="1" dirty="0">
                <a:latin typeface="Segoe UI" panose="020B0502040204020203" pitchFamily="34" charset="0"/>
                <a:cs typeface="Segoe UI" panose="020B0502040204020203" pitchFamily="34" charset="0"/>
              </a:rPr>
              <a:t>Youngest Canadians hold most positive views of Muslims while oldest cohort hold most positive views of Christians </a:t>
            </a:r>
            <a:endParaRPr lang="en-US" sz="28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19</a:t>
            </a:fld>
            <a:endParaRPr lang="en-US" dirty="0"/>
          </a:p>
        </p:txBody>
      </p:sp>
      <p:sp>
        <p:nvSpPr>
          <p:cNvPr id="4" name="Content Placeholder 3"/>
          <p:cNvSpPr>
            <a:spLocks noGrp="1"/>
          </p:cNvSpPr>
          <p:nvPr>
            <p:ph sz="quarter" idx="1"/>
          </p:nvPr>
        </p:nvSpPr>
        <p:spPr/>
        <p:txBody>
          <a:bodyPr>
            <a:normAutofit fontScale="85000" lnSpcReduction="2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The relationship between respondent’s age and their views toward religious groups forms an inverted-U shape: younger and older age groups tend to view religious groups more positively than middle aged persons.</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For example, youth age 18 to 24 tend to view Muslims the most favourably (64% positive) while 35 to 44 year olds view Muslims the most negatively (45% negative) and older Canadians are more neutral (e.g., 47% positive and 38% negative views among Canadians age 75 or older).</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Canadians age 75 or older hold Jews (78% positive views) and Protestants (81% positive) in very high regard.</a:t>
            </a:r>
            <a:endParaRPr lang="en-US" sz="2800" dirty="0">
              <a:latin typeface="Segoe UI" panose="020B0502040204020203" pitchFamily="34" charset="0"/>
              <a:ea typeface="Tahoma" panose="020B0604030504040204"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265200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274638"/>
            <a:ext cx="8083296" cy="1143000"/>
          </a:xfrm>
        </p:spPr>
        <p:txBody>
          <a:bodyPr>
            <a:normAutofit fontScale="90000"/>
          </a:bodyPr>
          <a:lstStyle/>
          <a:p>
            <a:r>
              <a:rPr lang="en-US" dirty="0" smtClean="0"/>
              <a:t>Canadian Race Relations Foundation</a:t>
            </a:r>
            <a:endParaRPr lang="en-US"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2</a:t>
            </a:fld>
            <a:endParaRPr lang="en-US" dirty="0"/>
          </a:p>
        </p:txBody>
      </p:sp>
      <p:sp>
        <p:nvSpPr>
          <p:cNvPr id="4" name="Content Placeholder 3"/>
          <p:cNvSpPr>
            <a:spLocks noGrp="1"/>
          </p:cNvSpPr>
          <p:nvPr>
            <p:ph sz="quarter" idx="1"/>
          </p:nvPr>
        </p:nvSpPr>
        <p:spPr>
          <a:xfrm>
            <a:off x="914400" y="1447800"/>
            <a:ext cx="7772400" cy="4762500"/>
          </a:xfrm>
        </p:spPr>
        <p:txBody>
          <a:bodyPr>
            <a:normAutofit fontScale="85000" lnSpcReduction="10000"/>
          </a:bodyPr>
          <a:lstStyle/>
          <a:p>
            <a:r>
              <a:rPr lang="en-US" dirty="0"/>
              <a:t>Foundation was created through the 1988 Japanese Canadian Redress Agreement (months after the Japanese American </a:t>
            </a:r>
            <a:r>
              <a:rPr lang="en-US" dirty="0" smtClean="0"/>
              <a:t>Redress) </a:t>
            </a:r>
            <a:r>
              <a:rPr lang="en-US" dirty="0"/>
              <a:t>between the government of Canada and the Japanese Canadian </a:t>
            </a:r>
            <a:r>
              <a:rPr lang="en-US" dirty="0" smtClean="0"/>
              <a:t>community</a:t>
            </a:r>
          </a:p>
          <a:p>
            <a:r>
              <a:rPr lang="en-US" dirty="0" smtClean="0"/>
              <a:t>The </a:t>
            </a:r>
            <a:r>
              <a:rPr lang="en-US" dirty="0"/>
              <a:t>Agreement also ensured the establishment of the Canadian Race Relations Foundation </a:t>
            </a:r>
            <a:r>
              <a:rPr lang="en-US" dirty="0" smtClean="0"/>
              <a:t>in through </a:t>
            </a:r>
            <a:r>
              <a:rPr lang="en-US" dirty="0"/>
              <a:t>the creation of an endowment fund of 24 million dollars from the Japanese Canadian community and the Canadian </a:t>
            </a:r>
            <a:r>
              <a:rPr lang="en-US" dirty="0" smtClean="0"/>
              <a:t>government</a:t>
            </a:r>
          </a:p>
          <a:p>
            <a:r>
              <a:rPr lang="en-US" dirty="0" smtClean="0"/>
              <a:t>Mandate: The </a:t>
            </a:r>
            <a:r>
              <a:rPr lang="en-US" dirty="0"/>
              <a:t>Canadian Race Relations Act 1997 to promote education, research and dialogue to contribute to a Canada in the elimination of racism and racial </a:t>
            </a:r>
            <a:r>
              <a:rPr lang="en-US" dirty="0" smtClean="0"/>
              <a:t>discrimination</a:t>
            </a:r>
          </a:p>
          <a:p>
            <a:r>
              <a:rPr lang="en-US" dirty="0" smtClean="0"/>
              <a:t>We are a </a:t>
            </a:r>
            <a:r>
              <a:rPr lang="en-US" dirty="0"/>
              <a:t>Crown Corporation with a charitable status and </a:t>
            </a:r>
            <a:r>
              <a:rPr lang="en-US" dirty="0" smtClean="0"/>
              <a:t>are </a:t>
            </a:r>
            <a:r>
              <a:rPr lang="en-US" dirty="0"/>
              <a:t>independent from the </a:t>
            </a:r>
            <a:r>
              <a:rPr lang="en-US" dirty="0" smtClean="0"/>
              <a:t>government</a:t>
            </a:r>
            <a:endParaRPr lang="en-US" dirty="0"/>
          </a:p>
          <a:p>
            <a:r>
              <a:rPr lang="en-US" dirty="0"/>
              <a:t>Please visit our website at </a:t>
            </a:r>
            <a:r>
              <a:rPr lang="en-US" dirty="0" smtClean="0">
                <a:hlinkClick r:id="rId3"/>
              </a:rPr>
              <a:t>www.crrf-fcrr.ca</a:t>
            </a:r>
            <a:r>
              <a:rPr lang="en-US" dirty="0" smtClean="0"/>
              <a:t> and subscribe to our newsletter for monthly updates on our activities </a:t>
            </a:r>
            <a:endParaRPr lang="en-US" dirty="0"/>
          </a:p>
        </p:txBody>
      </p:sp>
    </p:spTree>
    <p:extLst>
      <p:ext uri="{BB962C8B-B14F-4D97-AF65-F5344CB8AC3E}">
        <p14:creationId xmlns:p14="http://schemas.microsoft.com/office/powerpoint/2010/main" val="1134141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Autofit/>
          </a:bodyPr>
          <a:lstStyle/>
          <a:p>
            <a:r>
              <a:rPr lang="en-US" sz="2400" dirty="0" smtClean="0">
                <a:latin typeface="Segoe UI" panose="020B0502040204020203" pitchFamily="34" charset="0"/>
                <a:cs typeface="Segoe UI" panose="020B0502040204020203" pitchFamily="34" charset="0"/>
              </a:rPr>
              <a:t>Those most likely to hold negative views of immigrants are by far least likely to hold favorable views of Muslims </a:t>
            </a:r>
            <a:endParaRPr lang="en-US" sz="24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732BE4B0-C273-41E2-BBD5-F8D6E8356EC6}" type="slidenum">
              <a:rPr lang="en-US" smtClean="0"/>
              <a:pPr/>
              <a:t>20</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1295400" y="2286000"/>
            <a:ext cx="6400800" cy="2378786"/>
          </a:xfrm>
          <a:prstGeom prst="rect">
            <a:avLst/>
          </a:prstGeom>
        </p:spPr>
      </p:pic>
    </p:spTree>
    <p:extLst>
      <p:ext uri="{BB962C8B-B14F-4D97-AF65-F5344CB8AC3E}">
        <p14:creationId xmlns:p14="http://schemas.microsoft.com/office/powerpoint/2010/main" val="165022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2BE4B0-C273-41E2-BBD5-F8D6E8356EC6}" type="slidenum">
              <a:rPr lang="en-US" smtClean="0"/>
              <a:pPr/>
              <a:t>21</a:t>
            </a:fld>
            <a:endParaRPr lang="en-US" dirty="0"/>
          </a:p>
        </p:txBody>
      </p:sp>
      <p:sp>
        <p:nvSpPr>
          <p:cNvPr id="4" name="Content Placeholder 3"/>
          <p:cNvSpPr>
            <a:spLocks noGrp="1"/>
          </p:cNvSpPr>
          <p:nvPr>
            <p:ph sz="quarter" idx="1"/>
          </p:nvPr>
        </p:nvSpPr>
        <p:spPr/>
        <p:txBody>
          <a:bodyPr>
            <a:normAutofit lnSpcReduction="10000"/>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4 in 5 (81%) Canadians who hold </a:t>
            </a:r>
            <a:r>
              <a:rPr lang="en-CA" sz="2800" i="1" dirty="0">
                <a:latin typeface="Tahoma" panose="020B0604030504040204" pitchFamily="34" charset="0"/>
                <a:ea typeface="Tahoma" panose="020B0604030504040204" pitchFamily="34" charset="0"/>
                <a:cs typeface="Tahoma" panose="020B0604030504040204" pitchFamily="34" charset="0"/>
              </a:rPr>
              <a:t>very positive</a:t>
            </a:r>
            <a:r>
              <a:rPr lang="en-CA" sz="2800" dirty="0">
                <a:latin typeface="Tahoma" panose="020B0604030504040204" pitchFamily="34" charset="0"/>
                <a:ea typeface="Tahoma" panose="020B0604030504040204" pitchFamily="34" charset="0"/>
                <a:cs typeface="Tahoma" panose="020B0604030504040204" pitchFamily="34" charset="0"/>
              </a:rPr>
              <a:t> views of immigrants also hold positive views of Muslims.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The vast majority of persons who view immigrants favourable also view Black persons (95%) and Indigenous Peoples (89%) positively.</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The majority (&gt; 54%) of those who view immigrants negatively still view Catholics in a positive light; the same can be said for Black persons and Indigenous Peoples.</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itle 1"/>
          <p:cNvSpPr>
            <a:spLocks noGrp="1"/>
          </p:cNvSpPr>
          <p:nvPr>
            <p:ph type="title"/>
          </p:nvPr>
        </p:nvSpPr>
        <p:spPr>
          <a:xfrm>
            <a:off x="146304" y="152400"/>
            <a:ext cx="8540496" cy="1143000"/>
          </a:xfrm>
        </p:spPr>
        <p:txBody>
          <a:bodyPr>
            <a:noAutofit/>
          </a:bodyPr>
          <a:lstStyle/>
          <a:p>
            <a:r>
              <a:rPr lang="en-US" sz="2400" b="1" dirty="0" smtClean="0">
                <a:solidFill>
                  <a:schemeClr val="tx1"/>
                </a:solidFill>
                <a:latin typeface="Segoe UI" panose="020B0502040204020203" pitchFamily="34" charset="0"/>
                <a:cs typeface="Segoe UI" panose="020B0502040204020203" pitchFamily="34" charset="0"/>
              </a:rPr>
              <a:t>Those most likely to hold negative views of immigrants are by far least likely to hold favorable views of Muslims </a:t>
            </a:r>
            <a:endParaRPr lang="en-US" sz="2400" b="1" dirty="0">
              <a:solidFill>
                <a:schemeClr val="tx1"/>
              </a:solidFill>
              <a:latin typeface="Segoe UI" panose="020B0502040204020203" pitchFamily="34" charset="0"/>
              <a:cs typeface="Segoe UI" panose="020B0502040204020203" pitchFamily="34" charset="0"/>
            </a:endParaRP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970006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Segoe UI" panose="020B0502040204020203" pitchFamily="34" charset="0"/>
                <a:cs typeface="Segoe UI" panose="020B0502040204020203" pitchFamily="34" charset="0"/>
              </a:rPr>
              <a:t>Albertans and Canadians 55-64 most likely to think that immigrant and non-immigrant relations have declined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22</a:t>
            </a:fld>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5" name="Picture 4"/>
          <p:cNvPicPr>
            <a:picLocks noChangeAspect="1"/>
          </p:cNvPicPr>
          <p:nvPr/>
        </p:nvPicPr>
        <p:blipFill>
          <a:blip r:embed="rId4"/>
          <a:stretch>
            <a:fillRect/>
          </a:stretch>
        </p:blipFill>
        <p:spPr>
          <a:xfrm>
            <a:off x="762000" y="1828800"/>
            <a:ext cx="7772400" cy="3120689"/>
          </a:xfrm>
          <a:prstGeom prst="rect">
            <a:avLst/>
          </a:prstGeom>
        </p:spPr>
      </p:pic>
    </p:spTree>
    <p:extLst>
      <p:ext uri="{BB962C8B-B14F-4D97-AF65-F5344CB8AC3E}">
        <p14:creationId xmlns:p14="http://schemas.microsoft.com/office/powerpoint/2010/main" val="4202589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2BE4B0-C273-41E2-BBD5-F8D6E8356EC6}" type="slidenum">
              <a:rPr lang="en-US" smtClean="0"/>
              <a:pPr/>
              <a:t>23</a:t>
            </a:fld>
            <a:endParaRPr lang="en-US" dirty="0"/>
          </a:p>
        </p:txBody>
      </p:sp>
      <p:sp>
        <p:nvSpPr>
          <p:cNvPr id="4" name="Content Placeholder 3"/>
          <p:cNvSpPr>
            <a:spLocks noGrp="1"/>
          </p:cNvSpPr>
          <p:nvPr>
            <p:ph sz="quarter" idx="1"/>
          </p:nvPr>
        </p:nvSpPr>
        <p:spPr/>
        <p:txBody>
          <a:bodyPr>
            <a:normAutofit fontScale="77500" lnSpcReduction="20000"/>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A large number of Canadians feel that relations between immigrants and non-immigrants have declined over the past 5 years (42%) whereas only 11 percent of Canadians feel that relations have improved.</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Youth age 18 to 24 are the most likely to feel that relations between immigrants and non-immigrants have improved whereas 35 to 44 years olds are the least likely to feel that there has been improvement (&lt;8%).</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Albertans are the most likely to feel that the state of relations between immigrants and non-immigrants has declined in recent years whereas Acadians are the most likely to believe they have improved (14%).</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About one-third of Canadians feel that relations between immigrants and non-immigrants have stayed the same.</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itle 1"/>
          <p:cNvSpPr>
            <a:spLocks noGrp="1"/>
          </p:cNvSpPr>
          <p:nvPr>
            <p:ph type="title"/>
          </p:nvPr>
        </p:nvSpPr>
        <p:spPr>
          <a:xfrm>
            <a:off x="228600" y="274638"/>
            <a:ext cx="8458200" cy="1143000"/>
          </a:xfrm>
        </p:spPr>
        <p:txBody>
          <a:bodyPr>
            <a:noAutofit/>
          </a:bodyPr>
          <a:lstStyle/>
          <a:p>
            <a:r>
              <a:rPr lang="en-US" sz="2400" b="1" dirty="0">
                <a:solidFill>
                  <a:schemeClr val="tx1"/>
                </a:solidFill>
                <a:latin typeface="Segoe UI" panose="020B0502040204020203" pitchFamily="34" charset="0"/>
                <a:cs typeface="Segoe UI" panose="020B0502040204020203" pitchFamily="34" charset="0"/>
              </a:rPr>
              <a:t>Albertans and Canadians 55-64 most likely to think that immigrant and non-immigrant relations have declined </a:t>
            </a: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62433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81" y="576552"/>
            <a:ext cx="7772400" cy="1143000"/>
          </a:xfrm>
        </p:spPr>
        <p:txBody>
          <a:bodyPr>
            <a:noAutofit/>
          </a:bodyPr>
          <a:lstStyle/>
          <a:p>
            <a:r>
              <a:rPr lang="en-US" sz="2400" dirty="0">
                <a:latin typeface="Segoe UI" panose="020B0502040204020203" pitchFamily="34" charset="0"/>
                <a:cs typeface="Segoe UI" panose="020B0502040204020203" pitchFamily="34" charset="0"/>
              </a:rPr>
              <a:t>The more negative one’s view of immigrants the more likely they believe religious minorities threaten our way of life and should give up their customs and traditions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24</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1295400" y="2156491"/>
            <a:ext cx="6400800" cy="3045369"/>
          </a:xfrm>
          <a:prstGeom prst="rect">
            <a:avLst/>
          </a:prstGeom>
        </p:spPr>
      </p:pic>
    </p:spTree>
    <p:extLst>
      <p:ext uri="{BB962C8B-B14F-4D97-AF65-F5344CB8AC3E}">
        <p14:creationId xmlns:p14="http://schemas.microsoft.com/office/powerpoint/2010/main" val="297653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2BE4B0-C273-41E2-BBD5-F8D6E8356EC6}" type="slidenum">
              <a:rPr lang="en-US" smtClean="0"/>
              <a:pPr/>
              <a:t>25</a:t>
            </a:fld>
            <a:endParaRPr lang="en-US" dirty="0"/>
          </a:p>
        </p:txBody>
      </p:sp>
      <p:sp>
        <p:nvSpPr>
          <p:cNvPr id="4" name="Content Placeholder 3"/>
          <p:cNvSpPr>
            <a:spLocks noGrp="1"/>
          </p:cNvSpPr>
          <p:nvPr>
            <p:ph sz="quarter" idx="1"/>
          </p:nvPr>
        </p:nvSpPr>
        <p:spPr/>
        <p:txBody>
          <a:bodyPr>
            <a:normAutofit fontScale="92500" lnSpcReduction="10000"/>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78 percent of Canadians who hold </a:t>
            </a:r>
            <a:r>
              <a:rPr lang="en-CA" sz="2800" i="1" dirty="0">
                <a:latin typeface="Tahoma" panose="020B0604030504040204" pitchFamily="34" charset="0"/>
                <a:ea typeface="Tahoma" panose="020B0604030504040204" pitchFamily="34" charset="0"/>
                <a:cs typeface="Tahoma" panose="020B0604030504040204" pitchFamily="34" charset="0"/>
              </a:rPr>
              <a:t>very negative</a:t>
            </a:r>
            <a:r>
              <a:rPr lang="en-CA" sz="2800" dirty="0">
                <a:latin typeface="Tahoma" panose="020B0604030504040204" pitchFamily="34" charset="0"/>
                <a:ea typeface="Tahoma" panose="020B0604030504040204" pitchFamily="34" charset="0"/>
                <a:cs typeface="Tahoma" panose="020B0604030504040204" pitchFamily="34" charset="0"/>
              </a:rPr>
              <a:t> views towards immigrants agree that “our way of life is threatened by the presence of immigrants from religious minorities.”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Around 7 in 10 Canadians who hold positive views of immigrants also believe that “our society is tolerant and accepting of religious customs and traditions.”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Some 2 in 5 Canadians who have </a:t>
            </a:r>
            <a:r>
              <a:rPr lang="en-CA" sz="2800" i="1" dirty="0">
                <a:latin typeface="Tahoma" panose="020B0604030504040204" pitchFamily="34" charset="0"/>
                <a:ea typeface="Tahoma" panose="020B0604030504040204" pitchFamily="34" charset="0"/>
                <a:cs typeface="Tahoma" panose="020B0604030504040204" pitchFamily="34" charset="0"/>
              </a:rPr>
              <a:t>very negative </a:t>
            </a:r>
            <a:r>
              <a:rPr lang="en-CA" sz="2800" dirty="0">
                <a:latin typeface="Tahoma" panose="020B0604030504040204" pitchFamily="34" charset="0"/>
                <a:ea typeface="Tahoma" panose="020B0604030504040204" pitchFamily="34" charset="0"/>
                <a:cs typeface="Tahoma" panose="020B0604030504040204" pitchFamily="34" charset="0"/>
              </a:rPr>
              <a:t>views towards immigrants believe that “religious minorities should be encouraged to give up their customs and traditions.”</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itle 1"/>
          <p:cNvSpPr>
            <a:spLocks noGrp="1"/>
          </p:cNvSpPr>
          <p:nvPr>
            <p:ph type="title"/>
          </p:nvPr>
        </p:nvSpPr>
        <p:spPr>
          <a:xfrm>
            <a:off x="357158" y="304800"/>
            <a:ext cx="8329641" cy="1143000"/>
          </a:xfrm>
        </p:spPr>
        <p:txBody>
          <a:bodyPr>
            <a:noAutofit/>
          </a:bodyPr>
          <a:lstStyle/>
          <a:p>
            <a:r>
              <a:rPr lang="en-US" sz="2400" b="1" dirty="0">
                <a:solidFill>
                  <a:schemeClr val="tx1"/>
                </a:solidFill>
                <a:latin typeface="Segoe UI" panose="020B0502040204020203" pitchFamily="34" charset="0"/>
                <a:cs typeface="Segoe UI" panose="020B0502040204020203" pitchFamily="34" charset="0"/>
              </a:rPr>
              <a:t>The more negative one’s view of immigrants the more likely they believe religious minorities threaten our way of life and should give up their customs and traditions </a:t>
            </a: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517521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1143000"/>
          </a:xfrm>
        </p:spPr>
        <p:txBody>
          <a:bodyPr>
            <a:noAutofit/>
          </a:bodyPr>
          <a:lstStyle/>
          <a:p>
            <a:r>
              <a:rPr lang="en-US" sz="2400" dirty="0">
                <a:latin typeface="Segoe UI" panose="020B0502040204020203" pitchFamily="34" charset="0"/>
                <a:cs typeface="Segoe UI" panose="020B0502040204020203" pitchFamily="34" charset="0"/>
              </a:rPr>
              <a:t>Those with positive view of immigrants most likely to think immigrant-non-immigrant relations have improved or stayed the same while those with negative views of immigrants most likely to think relations have declined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26</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9" name="Picture 8"/>
          <p:cNvPicPr>
            <a:picLocks noChangeAspect="1"/>
          </p:cNvPicPr>
          <p:nvPr/>
        </p:nvPicPr>
        <p:blipFill>
          <a:blip r:embed="rId4"/>
          <a:stretch>
            <a:fillRect/>
          </a:stretch>
        </p:blipFill>
        <p:spPr>
          <a:xfrm>
            <a:off x="1371600" y="2514600"/>
            <a:ext cx="6400800" cy="1869045"/>
          </a:xfrm>
          <a:prstGeom prst="rect">
            <a:avLst/>
          </a:prstGeom>
        </p:spPr>
      </p:pic>
    </p:spTree>
    <p:extLst>
      <p:ext uri="{BB962C8B-B14F-4D97-AF65-F5344CB8AC3E}">
        <p14:creationId xmlns:p14="http://schemas.microsoft.com/office/powerpoint/2010/main" val="4161491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769096" cy="1143000"/>
          </a:xfrm>
        </p:spPr>
        <p:txBody>
          <a:bodyPr>
            <a:noAutofit/>
          </a:bodyPr>
          <a:lstStyle/>
          <a:p>
            <a:r>
              <a:rPr lang="en-US" sz="2000" b="1" dirty="0">
                <a:latin typeface="Segoe UI" panose="020B0502040204020203" pitchFamily="34" charset="0"/>
                <a:cs typeface="Segoe UI" panose="020B0502040204020203" pitchFamily="34" charset="0"/>
              </a:rPr>
              <a:t>Those with positive view of immigrants most likely to think immigrant-non-immigrant relations have improved or stayed the same while those with negative views of immigrants most likely to think relations have declined </a:t>
            </a:r>
            <a:endParaRPr lang="en-US" sz="20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27</a:t>
            </a:fld>
            <a:endParaRPr lang="en-US" dirty="0"/>
          </a:p>
        </p:txBody>
      </p:sp>
      <p:sp>
        <p:nvSpPr>
          <p:cNvPr id="4" name="Content Placeholder 3"/>
          <p:cNvSpPr>
            <a:spLocks noGrp="1"/>
          </p:cNvSpPr>
          <p:nvPr>
            <p:ph sz="quarter" idx="1"/>
          </p:nvPr>
        </p:nvSpPr>
        <p:spPr/>
        <p:txBody>
          <a:bodyPr>
            <a:normAutofit fontScale="85000" lnSpcReduction="10000"/>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Canadians who have </a:t>
            </a:r>
            <a:r>
              <a:rPr lang="en-CA" sz="2800" i="1" dirty="0">
                <a:latin typeface="Tahoma" panose="020B0604030504040204" pitchFamily="34" charset="0"/>
                <a:ea typeface="Tahoma" panose="020B0604030504040204" pitchFamily="34" charset="0"/>
                <a:cs typeface="Tahoma" panose="020B0604030504040204" pitchFamily="34" charset="0"/>
              </a:rPr>
              <a:t>very positive</a:t>
            </a:r>
            <a:r>
              <a:rPr lang="en-CA" sz="2800" dirty="0">
                <a:latin typeface="Tahoma" panose="020B0604030504040204" pitchFamily="34" charset="0"/>
                <a:ea typeface="Tahoma" panose="020B0604030504040204" pitchFamily="34" charset="0"/>
                <a:cs typeface="Tahoma" panose="020B0604030504040204" pitchFamily="34" charset="0"/>
              </a:rPr>
              <a:t> views of immigrants are twice as likely than others (22.9% very positive vs. 11.4% total) to feel that the state of relations between immigrants and non-immigrants has improved over the past five years.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On the other hand, only 1 in 20 persons who have </a:t>
            </a:r>
            <a:r>
              <a:rPr lang="en-CA" sz="2800" i="1" dirty="0">
                <a:latin typeface="Tahoma" panose="020B0604030504040204" pitchFamily="34" charset="0"/>
                <a:ea typeface="Tahoma" panose="020B0604030504040204" pitchFamily="34" charset="0"/>
                <a:cs typeface="Tahoma" panose="020B0604030504040204" pitchFamily="34" charset="0"/>
              </a:rPr>
              <a:t>very negative</a:t>
            </a:r>
            <a:r>
              <a:rPr lang="en-CA" sz="2800" dirty="0">
                <a:latin typeface="Tahoma" panose="020B0604030504040204" pitchFamily="34" charset="0"/>
                <a:ea typeface="Tahoma" panose="020B0604030504040204" pitchFamily="34" charset="0"/>
                <a:cs typeface="Tahoma" panose="020B0604030504040204" pitchFamily="34" charset="0"/>
              </a:rPr>
              <a:t> views of immigrants feel that relations have improved (along with only 3% of those who have </a:t>
            </a:r>
            <a:r>
              <a:rPr lang="en-CA" sz="2800" i="1" dirty="0">
                <a:latin typeface="Tahoma" panose="020B0604030504040204" pitchFamily="34" charset="0"/>
                <a:ea typeface="Tahoma" panose="020B0604030504040204" pitchFamily="34" charset="0"/>
                <a:cs typeface="Tahoma" panose="020B0604030504040204" pitchFamily="34" charset="0"/>
              </a:rPr>
              <a:t>somewhat negative</a:t>
            </a:r>
            <a:r>
              <a:rPr lang="en-CA" sz="2800" dirty="0">
                <a:latin typeface="Tahoma" panose="020B0604030504040204" pitchFamily="34" charset="0"/>
                <a:ea typeface="Tahoma" panose="020B0604030504040204" pitchFamily="34" charset="0"/>
                <a:cs typeface="Tahoma" panose="020B0604030504040204" pitchFamily="34" charset="0"/>
              </a:rPr>
              <a:t> views immigrants).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Those who hold </a:t>
            </a:r>
            <a:r>
              <a:rPr lang="en-CA" sz="2800" i="1" dirty="0">
                <a:latin typeface="Tahoma" panose="020B0604030504040204" pitchFamily="34" charset="0"/>
                <a:ea typeface="Tahoma" panose="020B0604030504040204" pitchFamily="34" charset="0"/>
                <a:cs typeface="Tahoma" panose="020B0604030504040204" pitchFamily="34" charset="0"/>
              </a:rPr>
              <a:t>very negative</a:t>
            </a:r>
            <a:r>
              <a:rPr lang="en-CA" sz="2800" dirty="0">
                <a:latin typeface="Tahoma" panose="020B0604030504040204" pitchFamily="34" charset="0"/>
                <a:ea typeface="Tahoma" panose="020B0604030504040204" pitchFamily="34" charset="0"/>
                <a:cs typeface="Tahoma" panose="020B0604030504040204" pitchFamily="34" charset="0"/>
              </a:rPr>
              <a:t> views of immigrants were more decisive in responding to the survey: less than 6% of persons in this category preferred not to answer the survey question compared to 16% overall.</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9600" y="5964314"/>
            <a:ext cx="609600" cy="651029"/>
          </a:xfrm>
          <a:prstGeom prst="rect">
            <a:avLst/>
          </a:prstGeom>
        </p:spPr>
      </p:pic>
    </p:spTree>
    <p:extLst>
      <p:ext uri="{BB962C8B-B14F-4D97-AF65-F5344CB8AC3E}">
        <p14:creationId xmlns:p14="http://schemas.microsoft.com/office/powerpoint/2010/main" val="2404908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latin typeface="Segoe UI" panose="020B0502040204020203" pitchFamily="34" charset="0"/>
                <a:cs typeface="Segoe UI" panose="020B0502040204020203" pitchFamily="34" charset="0"/>
              </a:rPr>
              <a:t>Living With Diversity </a:t>
            </a:r>
          </a:p>
        </p:txBody>
      </p:sp>
      <p:pic>
        <p:nvPicPr>
          <p:cNvPr id="3" name="Picture 2">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4243876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772400" cy="1143000"/>
          </a:xfrm>
        </p:spPr>
        <p:txBody>
          <a:bodyPr>
            <a:normAutofit/>
          </a:bodyPr>
          <a:lstStyle/>
          <a:p>
            <a:r>
              <a:rPr lang="en-US" sz="3200" dirty="0">
                <a:latin typeface="Segoe UI" panose="020B0502040204020203" pitchFamily="34" charset="0"/>
                <a:cs typeface="Segoe UI" panose="020B0502040204020203" pitchFamily="34" charset="0"/>
              </a:rPr>
              <a:t>Three in four Canadians say they enjoy living a diverse society</a:t>
            </a:r>
          </a:p>
        </p:txBody>
      </p:sp>
      <p:sp>
        <p:nvSpPr>
          <p:cNvPr id="4" name="Slide Number Placeholder 3"/>
          <p:cNvSpPr>
            <a:spLocks noGrp="1"/>
          </p:cNvSpPr>
          <p:nvPr>
            <p:ph type="sldNum" sz="quarter" idx="12"/>
          </p:nvPr>
        </p:nvSpPr>
        <p:spPr/>
        <p:txBody>
          <a:bodyPr/>
          <a:lstStyle/>
          <a:p>
            <a:fld id="{732BE4B0-C273-41E2-BBD5-F8D6E8356EC6}" type="slidenum">
              <a:rPr lang="en-US" smtClean="0"/>
              <a:pPr/>
              <a:t>29</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10" name="Picture 9"/>
          <p:cNvPicPr>
            <a:picLocks noChangeAspect="1"/>
          </p:cNvPicPr>
          <p:nvPr/>
        </p:nvPicPr>
        <p:blipFill>
          <a:blip r:embed="rId4"/>
          <a:stretch>
            <a:fillRect/>
          </a:stretch>
        </p:blipFill>
        <p:spPr>
          <a:xfrm>
            <a:off x="1828800" y="2239566"/>
            <a:ext cx="5486400" cy="2840026"/>
          </a:xfrm>
          <a:prstGeom prst="rect">
            <a:avLst/>
          </a:prstGeom>
        </p:spPr>
      </p:pic>
    </p:spTree>
    <p:extLst>
      <p:ext uri="{BB962C8B-B14F-4D97-AF65-F5344CB8AC3E}">
        <p14:creationId xmlns:p14="http://schemas.microsoft.com/office/powerpoint/2010/main" val="357978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237648"/>
            <a:ext cx="1447800" cy="1546194"/>
          </a:xfrm>
          <a:prstGeom prst="rect">
            <a:avLst/>
          </a:prstGeom>
        </p:spPr>
      </p:pic>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At A Glance </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
          </p:nvPr>
        </p:nvSpPr>
        <p:spPr>
          <a:xfrm>
            <a:off x="381000" y="1295400"/>
            <a:ext cx="8305800" cy="4914900"/>
          </a:xfrm>
        </p:spPr>
        <p:txBody>
          <a:bodyPr>
            <a:normAutofit fontScale="92500" lnSpcReduction="10000"/>
          </a:bodyPr>
          <a:lstStyle/>
          <a:p>
            <a:endParaRPr lang="en-US" dirty="0" smtClean="0">
              <a:latin typeface="Segoe UI" panose="020B0502040204020203" pitchFamily="34" charset="0"/>
              <a:cs typeface="Segoe UI" panose="020B0502040204020203" pitchFamily="34" charset="0"/>
            </a:endParaRPr>
          </a:p>
          <a:p>
            <a:pPr marL="0" indent="0">
              <a:buNone/>
            </a:pPr>
            <a:r>
              <a:rPr lang="en-US" b="1" dirty="0" smtClean="0">
                <a:latin typeface="Segoe UI" panose="020B0502040204020203" pitchFamily="34" charset="0"/>
                <a:cs typeface="Segoe UI" panose="020B0502040204020203" pitchFamily="34" charset="0"/>
              </a:rPr>
              <a:t>What is the perceived state of race relations in Canada?</a:t>
            </a:r>
          </a:p>
          <a:p>
            <a:pPr marL="0" indent="0">
              <a:buNone/>
            </a:pPr>
            <a:endParaRPr lang="en-US" b="1" dirty="0" smtClean="0">
              <a:latin typeface="Segoe UI" panose="020B0502040204020203" pitchFamily="34" charset="0"/>
              <a:cs typeface="Segoe UI" panose="020B0502040204020203" pitchFamily="34" charset="0"/>
            </a:endParaRPr>
          </a:p>
          <a:p>
            <a:pPr marL="0" indent="0">
              <a:buNone/>
            </a:pPr>
            <a:r>
              <a:rPr lang="en-US" dirty="0" smtClean="0">
                <a:latin typeface="Segoe UI" panose="020B0502040204020203" pitchFamily="34" charset="0"/>
                <a:cs typeface="Segoe UI" panose="020B0502040204020203" pitchFamily="34" charset="0"/>
              </a:rPr>
              <a:t>Part A: 	CRRF Partnership with the Association of 		Canadian Studies: “Perceptions on 			Immigration, Diversity and Religion”</a:t>
            </a:r>
          </a:p>
          <a:p>
            <a:pPr marL="0" indent="0">
              <a:buNone/>
            </a:pPr>
            <a:endParaRPr lang="en-US" dirty="0" smtClean="0">
              <a:latin typeface="Segoe UI" panose="020B0502040204020203" pitchFamily="34" charset="0"/>
              <a:cs typeface="Segoe UI" panose="020B0502040204020203" pitchFamily="34" charset="0"/>
            </a:endParaRPr>
          </a:p>
          <a:p>
            <a:pPr marL="0" indent="0">
              <a:buNone/>
            </a:pPr>
            <a:r>
              <a:rPr lang="en-US" dirty="0" smtClean="0">
                <a:latin typeface="Segoe UI" panose="020B0502040204020203" pitchFamily="34" charset="0"/>
                <a:cs typeface="Segoe UI" panose="020B0502040204020203" pitchFamily="34" charset="0"/>
              </a:rPr>
              <a:t>Part B:</a:t>
            </a:r>
            <a:r>
              <a:rPr lang="en-US" dirty="0">
                <a:latin typeface="Segoe UI" panose="020B0502040204020203" pitchFamily="34" charset="0"/>
                <a:cs typeface="Segoe UI" panose="020B0502040204020203" pitchFamily="34" charset="0"/>
              </a:rPr>
              <a:t> </a:t>
            </a:r>
            <a:r>
              <a:rPr lang="en-US" dirty="0" smtClean="0">
                <a:latin typeface="Segoe UI" panose="020B0502040204020203" pitchFamily="34" charset="0"/>
                <a:cs typeface="Segoe UI" panose="020B0502040204020203" pitchFamily="34" charset="0"/>
              </a:rPr>
              <a:t>	</a:t>
            </a:r>
            <a:r>
              <a:rPr lang="en-US" dirty="0">
                <a:latin typeface="Segoe UI" panose="020B0502040204020203" pitchFamily="34" charset="0"/>
                <a:cs typeface="Segoe UI" panose="020B0502040204020203" pitchFamily="34" charset="0"/>
              </a:rPr>
              <a:t>Catalyst Report: </a:t>
            </a:r>
            <a:r>
              <a:rPr lang="en-US" dirty="0" smtClean="0">
                <a:latin typeface="Segoe UI" panose="020B0502040204020203" pitchFamily="34" charset="0"/>
                <a:cs typeface="Segoe UI" panose="020B0502040204020203" pitchFamily="34" charset="0"/>
              </a:rPr>
              <a:t>“Empowering </a:t>
            </a:r>
            <a:r>
              <a:rPr lang="en-US" dirty="0">
                <a:latin typeface="Segoe UI" panose="020B0502040204020203" pitchFamily="34" charset="0"/>
                <a:cs typeface="Segoe UI" panose="020B0502040204020203" pitchFamily="34" charset="0"/>
              </a:rPr>
              <a:t>Workplaces 		Combat Emotional Tax for People of </a:t>
            </a:r>
            <a:r>
              <a:rPr lang="en-US" dirty="0" err="1">
                <a:latin typeface="Segoe UI" panose="020B0502040204020203" pitchFamily="34" charset="0"/>
                <a:cs typeface="Segoe UI" panose="020B0502040204020203" pitchFamily="34" charset="0"/>
              </a:rPr>
              <a:t>Colour</a:t>
            </a:r>
            <a:r>
              <a:rPr lang="en-US" dirty="0">
                <a:latin typeface="Segoe UI" panose="020B0502040204020203" pitchFamily="34" charset="0"/>
                <a:cs typeface="Segoe UI" panose="020B0502040204020203" pitchFamily="34" charset="0"/>
              </a:rPr>
              <a:t> in 		</a:t>
            </a:r>
            <a:r>
              <a:rPr lang="en-US" dirty="0" smtClean="0">
                <a:latin typeface="Segoe UI" panose="020B0502040204020203" pitchFamily="34" charset="0"/>
                <a:cs typeface="Segoe UI" panose="020B0502040204020203" pitchFamily="34" charset="0"/>
              </a:rPr>
              <a:t>Canada”</a:t>
            </a:r>
            <a:endParaRPr lang="en-US" dirty="0">
              <a:latin typeface="Segoe UI" panose="020B0502040204020203" pitchFamily="34" charset="0"/>
              <a:cs typeface="Segoe UI" panose="020B0502040204020203" pitchFamily="34" charset="0"/>
            </a:endParaRPr>
          </a:p>
          <a:p>
            <a:pPr marL="0" indent="0">
              <a:buNone/>
            </a:pPr>
            <a:endParaRPr lang="en-US" dirty="0" smtClean="0">
              <a:latin typeface="Segoe UI" panose="020B0502040204020203" pitchFamily="34" charset="0"/>
              <a:cs typeface="Segoe UI" panose="020B0502040204020203" pitchFamily="34" charset="0"/>
            </a:endParaRPr>
          </a:p>
          <a:p>
            <a:pPr marL="0" indent="0">
              <a:buNone/>
            </a:pPr>
            <a:r>
              <a:rPr lang="en-US" dirty="0" smtClean="0">
                <a:latin typeface="Segoe UI" panose="020B0502040204020203" pitchFamily="34" charset="0"/>
                <a:cs typeface="Segoe UI" panose="020B0502040204020203" pitchFamily="34" charset="0"/>
              </a:rPr>
              <a:t>Part C: 	</a:t>
            </a:r>
            <a:r>
              <a:rPr lang="en-US" dirty="0">
                <a:latin typeface="Segoe UI" panose="020B0502040204020203" pitchFamily="34" charset="0"/>
                <a:cs typeface="Segoe UI" panose="020B0502040204020203" pitchFamily="34" charset="0"/>
              </a:rPr>
              <a:t>CRRF Partnership with </a:t>
            </a:r>
            <a:r>
              <a:rPr lang="en-US" dirty="0" err="1">
                <a:latin typeface="Segoe UI" panose="020B0502040204020203" pitchFamily="34" charset="0"/>
                <a:cs typeface="Segoe UI" panose="020B0502040204020203" pitchFamily="34" charset="0"/>
              </a:rPr>
              <a:t>Environics</a:t>
            </a:r>
            <a:r>
              <a:rPr lang="en-US" dirty="0">
                <a:latin typeface="Segoe UI" panose="020B0502040204020203" pitchFamily="34" charset="0"/>
                <a:cs typeface="Segoe UI" panose="020B0502040204020203" pitchFamily="34" charset="0"/>
              </a:rPr>
              <a:t>: “Race 			Relations in Canada 2019 Survey”</a:t>
            </a:r>
          </a:p>
          <a:p>
            <a:pPr marL="0" indent="0">
              <a:buNone/>
            </a:pPr>
            <a:endParaRPr lang="en-US" dirty="0">
              <a:latin typeface="Segoe UI" panose="020B0502040204020203" pitchFamily="34" charset="0"/>
              <a:cs typeface="Segoe UI" panose="020B0502040204020203" pitchFamily="34" charset="0"/>
            </a:endParaRPr>
          </a:p>
          <a:p>
            <a:endParaRPr lang="en-US" dirty="0" smtClean="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732BE4B0-C273-41E2-BBD5-F8D6E8356EC6}"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2BE4B0-C273-41E2-BBD5-F8D6E8356EC6}" type="slidenum">
              <a:rPr lang="en-US" smtClean="0"/>
              <a:pPr/>
              <a:t>30</a:t>
            </a:fld>
            <a:endParaRPr lang="en-US" dirty="0"/>
          </a:p>
        </p:txBody>
      </p:sp>
      <p:sp>
        <p:nvSpPr>
          <p:cNvPr id="4" name="Content Placeholder 3"/>
          <p:cNvSpPr>
            <a:spLocks noGrp="1"/>
          </p:cNvSpPr>
          <p:nvPr>
            <p:ph sz="quarter" idx="1"/>
          </p:nvPr>
        </p:nvSpPr>
        <p:spPr/>
        <p:txBody>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The majority of Canadians (75%) “enjoy living in a society with a diversity of cultural and religious groups.”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Only 1 in 20 survey respondents strongly disagree with the above statement.</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itle 1"/>
          <p:cNvSpPr>
            <a:spLocks noGrp="1"/>
          </p:cNvSpPr>
          <p:nvPr>
            <p:ph type="title"/>
          </p:nvPr>
        </p:nvSpPr>
        <p:spPr>
          <a:xfrm>
            <a:off x="146304" y="228600"/>
            <a:ext cx="8845296" cy="1143000"/>
          </a:xfrm>
        </p:spPr>
        <p:txBody>
          <a:bodyPr>
            <a:normAutofit/>
          </a:bodyPr>
          <a:lstStyle/>
          <a:p>
            <a:r>
              <a:rPr lang="en-US" sz="3200" b="1" dirty="0">
                <a:solidFill>
                  <a:schemeClr val="tx1"/>
                </a:solidFill>
                <a:latin typeface="Segoe UI" panose="020B0502040204020203" pitchFamily="34" charset="0"/>
                <a:cs typeface="Segoe UI" panose="020B0502040204020203" pitchFamily="34" charset="0"/>
              </a:rPr>
              <a:t>Three in four Canadians say they enjoy living a diverse society</a:t>
            </a: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668165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143000"/>
          </a:xfrm>
        </p:spPr>
        <p:txBody>
          <a:bodyPr>
            <a:noAutofit/>
          </a:bodyPr>
          <a:lstStyle/>
          <a:p>
            <a:r>
              <a:rPr lang="en-US" sz="2800" dirty="0">
                <a:latin typeface="Segoe UI" panose="020B0502040204020203" pitchFamily="34" charset="0"/>
                <a:cs typeface="Segoe UI" panose="020B0502040204020203" pitchFamily="34" charset="0"/>
              </a:rPr>
              <a:t>Over one in three Canadians agree that our way of life is threatened by the presence of immigrants from religious minorities</a:t>
            </a:r>
          </a:p>
        </p:txBody>
      </p:sp>
      <p:sp>
        <p:nvSpPr>
          <p:cNvPr id="5" name="Slide Number Placeholder 4"/>
          <p:cNvSpPr>
            <a:spLocks noGrp="1"/>
          </p:cNvSpPr>
          <p:nvPr>
            <p:ph type="sldNum" sz="quarter" idx="12"/>
          </p:nvPr>
        </p:nvSpPr>
        <p:spPr/>
        <p:txBody>
          <a:bodyPr/>
          <a:lstStyle/>
          <a:p>
            <a:fld id="{732BE4B0-C273-41E2-BBD5-F8D6E8356EC6}" type="slidenum">
              <a:rPr lang="en-US" smtClean="0"/>
              <a:pPr/>
              <a:t>31</a:t>
            </a:fld>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7" name="Picture 6"/>
          <p:cNvPicPr>
            <a:picLocks noChangeAspect="1"/>
          </p:cNvPicPr>
          <p:nvPr/>
        </p:nvPicPr>
        <p:blipFill>
          <a:blip r:embed="rId4"/>
          <a:stretch>
            <a:fillRect/>
          </a:stretch>
        </p:blipFill>
        <p:spPr>
          <a:xfrm>
            <a:off x="614548" y="2286000"/>
            <a:ext cx="7772400" cy="2080459"/>
          </a:xfrm>
          <a:prstGeom prst="rect">
            <a:avLst/>
          </a:prstGeom>
        </p:spPr>
      </p:pic>
    </p:spTree>
    <p:extLst>
      <p:ext uri="{BB962C8B-B14F-4D97-AF65-F5344CB8AC3E}">
        <p14:creationId xmlns:p14="http://schemas.microsoft.com/office/powerpoint/2010/main" val="19671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540496" cy="1143000"/>
          </a:xfrm>
        </p:spPr>
        <p:txBody>
          <a:bodyPr>
            <a:noAutofit/>
          </a:bodyPr>
          <a:lstStyle/>
          <a:p>
            <a:r>
              <a:rPr lang="en-US" sz="2400" b="1" dirty="0">
                <a:latin typeface="Segoe UI" panose="020B0502040204020203" pitchFamily="34" charset="0"/>
                <a:cs typeface="Segoe UI" panose="020B0502040204020203" pitchFamily="34" charset="0"/>
              </a:rPr>
              <a:t>Over one in three Canadians agree that our way of life is threatened by the presence of immigrants from religious minorities</a:t>
            </a:r>
            <a:endParaRPr lang="en-US" sz="24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32</a:t>
            </a:fld>
            <a:endParaRPr lang="en-US" dirty="0"/>
          </a:p>
        </p:txBody>
      </p:sp>
      <p:sp>
        <p:nvSpPr>
          <p:cNvPr id="4" name="Content Placeholder 3"/>
          <p:cNvSpPr>
            <a:spLocks noGrp="1"/>
          </p:cNvSpPr>
          <p:nvPr>
            <p:ph sz="quarter" idx="1"/>
          </p:nvPr>
        </p:nvSpPr>
        <p:spPr/>
        <p:txBody>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36 percent of Canadians surveyed agree that “our way of life is threatened by the presence of immigrants from religious minorities.</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Older Canadians (age 75+) are most likely to agree with this statement (45%) while young persons (age 18 to 24) are the least likely to agree (28%).</a:t>
            </a:r>
          </a:p>
          <a:p>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997220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01000" cy="1143000"/>
          </a:xfrm>
        </p:spPr>
        <p:txBody>
          <a:bodyPr>
            <a:noAutofit/>
          </a:bodyPr>
          <a:lstStyle/>
          <a:p>
            <a:r>
              <a:rPr lang="en-US" sz="2000" dirty="0">
                <a:latin typeface="Segoe UI" panose="020B0502040204020203" pitchFamily="34" charset="0"/>
                <a:cs typeface="Segoe UI" panose="020B0502040204020203" pitchFamily="34" charset="0"/>
              </a:rPr>
              <a:t>Two in three Canadians agree that our society is tolerant and accepting of religious minority customs, yet a majority agree there is a rise of hatred directed at religious minorities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33</a:t>
            </a:fld>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2438400" y="1752600"/>
            <a:ext cx="4198186" cy="4572000"/>
          </a:xfrm>
          <a:prstGeom prst="rect">
            <a:avLst/>
          </a:prstGeom>
        </p:spPr>
      </p:pic>
    </p:spTree>
    <p:extLst>
      <p:ext uri="{BB962C8B-B14F-4D97-AF65-F5344CB8AC3E}">
        <p14:creationId xmlns:p14="http://schemas.microsoft.com/office/powerpoint/2010/main" val="1999654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540496" cy="1143000"/>
          </a:xfrm>
        </p:spPr>
        <p:txBody>
          <a:bodyPr>
            <a:normAutofit/>
          </a:bodyPr>
          <a:lstStyle/>
          <a:p>
            <a:r>
              <a:rPr lang="en-US" sz="2000" b="1" dirty="0">
                <a:latin typeface="Segoe UI" panose="020B0502040204020203" pitchFamily="34" charset="0"/>
                <a:cs typeface="Segoe UI" panose="020B0502040204020203" pitchFamily="34" charset="0"/>
              </a:rPr>
              <a:t>Two in three Canadians agree that our society is tolerant and accepting of religious minority customs, yet a majority agree there is a rise of hatred directed at religious minorities </a:t>
            </a:r>
            <a:endParaRPr lang="en-US" sz="2000" b="1"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34</a:t>
            </a:fld>
            <a:endParaRPr lang="en-US" dirty="0"/>
          </a:p>
        </p:txBody>
      </p:sp>
      <p:sp>
        <p:nvSpPr>
          <p:cNvPr id="4" name="Content Placeholder 3"/>
          <p:cNvSpPr>
            <a:spLocks noGrp="1"/>
          </p:cNvSpPr>
          <p:nvPr>
            <p:ph sz="quarter" idx="1"/>
          </p:nvPr>
        </p:nvSpPr>
        <p:spPr/>
        <p:txBody>
          <a:bodyPr/>
          <a:lstStyle/>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Nearly two-thirds (66%) of Canadians surveyed agree that “our society is tolerant and accepting of religious minority customs and traditions” and about 1 in 4 disagree.</a:t>
            </a:r>
          </a:p>
          <a:p>
            <a:pPr marL="174708" indent="-174708">
              <a:buFont typeface="Arial" panose="020B0604020202020204" pitchFamily="34" charset="0"/>
              <a:buChar char="•"/>
            </a:pPr>
            <a:r>
              <a:rPr lang="en-CA" sz="2800" dirty="0">
                <a:latin typeface="Tahoma" panose="020B0604030504040204" pitchFamily="34" charset="0"/>
                <a:ea typeface="Tahoma" panose="020B0604030504040204" pitchFamily="34" charset="0"/>
                <a:cs typeface="Tahoma" panose="020B0604030504040204" pitchFamily="34" charset="0"/>
              </a:rPr>
              <a:t>The majority of those surveyed (55%) also agree that there is a rise of hatred directed at religious minorities in their province.  Only 8 percent of respondents strongly disagreed with the statement.</a:t>
            </a:r>
          </a:p>
          <a:p>
            <a:pPr marL="174708" indent="-174708">
              <a:buFont typeface="Arial" panose="020B0604020202020204" pitchFamily="34" charset="0"/>
              <a:buChar char="•"/>
            </a:pPr>
            <a:endParaRPr lang="en-US" dirty="0"/>
          </a:p>
          <a:p>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687435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Segoe UI" panose="020B0502040204020203" pitchFamily="34" charset="0"/>
                <a:cs typeface="Segoe UI" panose="020B0502040204020203" pitchFamily="34" charset="0"/>
              </a:rPr>
              <a:t>Those least likely to enjoy living in a diverse society are especially unlikely to express positive views of Muslims </a:t>
            </a:r>
            <a:endParaRPr lang="en-US" sz="24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732BE4B0-C273-41E2-BBD5-F8D6E8356EC6}" type="slidenum">
              <a:rPr lang="en-US" smtClean="0"/>
              <a:pPr/>
              <a:t>35</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1143000" y="2057400"/>
            <a:ext cx="6858000" cy="2814770"/>
          </a:xfrm>
          <a:prstGeom prst="rect">
            <a:avLst/>
          </a:prstGeom>
        </p:spPr>
      </p:pic>
    </p:spTree>
    <p:extLst>
      <p:ext uri="{BB962C8B-B14F-4D97-AF65-F5344CB8AC3E}">
        <p14:creationId xmlns:p14="http://schemas.microsoft.com/office/powerpoint/2010/main" val="1211834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845296" cy="1143000"/>
          </a:xfrm>
        </p:spPr>
        <p:txBody>
          <a:bodyPr>
            <a:noAutofit/>
          </a:bodyPr>
          <a:lstStyle/>
          <a:p>
            <a:r>
              <a:rPr lang="en-US" sz="2800" b="1" dirty="0">
                <a:solidFill>
                  <a:schemeClr val="tx1"/>
                </a:solidFill>
                <a:latin typeface="Segoe UI" panose="020B0502040204020203" pitchFamily="34" charset="0"/>
                <a:cs typeface="Segoe UI" panose="020B0502040204020203" pitchFamily="34" charset="0"/>
              </a:rPr>
              <a:t>Those least likely to enjoy living in a diverse society are especially unlikely to express positive views of Muslims </a:t>
            </a:r>
            <a:endParaRPr lang="en-US" sz="28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36</a:t>
            </a:fld>
            <a:endParaRPr lang="en-US" dirty="0"/>
          </a:p>
        </p:txBody>
      </p:sp>
      <p:sp>
        <p:nvSpPr>
          <p:cNvPr id="4" name="Content Placeholder 3"/>
          <p:cNvSpPr>
            <a:spLocks noGrp="1"/>
          </p:cNvSpPr>
          <p:nvPr>
            <p:ph sz="quarter" idx="1"/>
          </p:nvPr>
        </p:nvSpPr>
        <p:spPr/>
        <p:txBody>
          <a:bodyPr>
            <a:normAutofit fontScale="92500" lnSpcReduction="1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Canadians who really enjoy living in a society with a diversity of cultural and religious groups are also much more likely to hold positive views of all religious and ethnic groups.  For instance, three-fourths (75%) of those who enjoy diversity also hold positive view of Muslims and 9 in 10 hold positive views of Immigrants. </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Those who do not appreciate diversity in Canada are much less likely to hold positive views of religious and ethnic groups, especially with regard to Muslims (12% positive view), immigrants (21%) and refugees (28%). </a:t>
            </a:r>
            <a:endParaRPr lang="en-US" sz="2800" dirty="0">
              <a:latin typeface="Segoe UI" panose="020B0502040204020203" pitchFamily="34" charset="0"/>
              <a:ea typeface="Tahoma" panose="020B0604030504040204"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4069864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1143000"/>
          </a:xfrm>
        </p:spPr>
        <p:txBody>
          <a:bodyPr>
            <a:noAutofit/>
          </a:bodyPr>
          <a:lstStyle/>
          <a:p>
            <a:r>
              <a:rPr lang="en-US" sz="2800" dirty="0">
                <a:latin typeface="Segoe UI" panose="020B0502040204020203" pitchFamily="34" charset="0"/>
                <a:cs typeface="Segoe UI" panose="020B0502040204020203" pitchFamily="34" charset="0"/>
              </a:rPr>
              <a:t>Those less likely to enjoy living in a diverse society hold particularly negative views of hijabs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37</a:t>
            </a:fld>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6" name="Picture 5"/>
          <p:cNvPicPr>
            <a:picLocks noChangeAspect="1"/>
          </p:cNvPicPr>
          <p:nvPr/>
        </p:nvPicPr>
        <p:blipFill>
          <a:blip r:embed="rId4"/>
          <a:stretch>
            <a:fillRect/>
          </a:stretch>
        </p:blipFill>
        <p:spPr>
          <a:xfrm>
            <a:off x="1219200" y="2057401"/>
            <a:ext cx="6309360" cy="2234157"/>
          </a:xfrm>
          <a:prstGeom prst="rect">
            <a:avLst/>
          </a:prstGeom>
        </p:spPr>
      </p:pic>
    </p:spTree>
    <p:extLst>
      <p:ext uri="{BB962C8B-B14F-4D97-AF65-F5344CB8AC3E}">
        <p14:creationId xmlns:p14="http://schemas.microsoft.com/office/powerpoint/2010/main" val="1708987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540496" cy="1143000"/>
          </a:xfrm>
        </p:spPr>
        <p:txBody>
          <a:bodyPr>
            <a:normAutofit/>
          </a:bodyPr>
          <a:lstStyle/>
          <a:p>
            <a:r>
              <a:rPr lang="en-US" sz="2800" b="1" dirty="0">
                <a:solidFill>
                  <a:schemeClr val="tx1"/>
                </a:solidFill>
                <a:latin typeface="Segoe UI" panose="020B0502040204020203" pitchFamily="34" charset="0"/>
                <a:cs typeface="Segoe UI" panose="020B0502040204020203" pitchFamily="34" charset="0"/>
              </a:rPr>
              <a:t>Those less likely to enjoy living in a diverse society hold particularly negative views of hijabs </a:t>
            </a:r>
            <a:endParaRPr lang="en-US" sz="28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38</a:t>
            </a:fld>
            <a:endParaRPr lang="en-US" dirty="0"/>
          </a:p>
        </p:txBody>
      </p:sp>
      <p:sp>
        <p:nvSpPr>
          <p:cNvPr id="4" name="Content Placeholder 3"/>
          <p:cNvSpPr>
            <a:spLocks noGrp="1"/>
          </p:cNvSpPr>
          <p:nvPr>
            <p:ph sz="quarter" idx="1"/>
          </p:nvPr>
        </p:nvSpPr>
        <p:spPr/>
        <p:txBody>
          <a:bodyPr>
            <a:normAutofit lnSpcReduction="1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Canadians who enjoy living in a society with a diversity of cultural and religious groups are also more likely to hold positive views toward religious symbols, such as the Christian Cross (60%) and Crucifix (58%), and the Jewish </a:t>
            </a:r>
            <a:r>
              <a:rPr lang="en-CA" sz="2800" dirty="0" err="1">
                <a:latin typeface="Segoe UI" panose="020B0502040204020203" pitchFamily="34" charset="0"/>
                <a:ea typeface="Tahoma" panose="020B0604030504040204" pitchFamily="34" charset="0"/>
                <a:cs typeface="Segoe UI" panose="020B0502040204020203" pitchFamily="34" charset="0"/>
              </a:rPr>
              <a:t>Kippa</a:t>
            </a:r>
            <a:r>
              <a:rPr lang="en-CA" sz="2800" dirty="0">
                <a:latin typeface="Segoe UI" panose="020B0502040204020203" pitchFamily="34" charset="0"/>
                <a:ea typeface="Tahoma" panose="020B0604030504040204" pitchFamily="34" charset="0"/>
                <a:cs typeface="Segoe UI" panose="020B0502040204020203" pitchFamily="34" charset="0"/>
              </a:rPr>
              <a:t> (52% positive view).</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On the other hand, the same cannot be said with regard to the Hijab (Muslim symbol).  Only 2 in 5 Canadians (40%) who enjoy living in a diverse society also hold positive views of the Hijab.</a:t>
            </a:r>
            <a:endParaRPr lang="en-US" sz="2800" dirty="0">
              <a:latin typeface="Segoe UI" panose="020B0502040204020203" pitchFamily="34" charset="0"/>
              <a:ea typeface="Tahoma" panose="020B0604030504040204"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186841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Segoe UI" panose="020B0502040204020203" pitchFamily="34" charset="0"/>
                <a:cs typeface="Segoe UI" panose="020B0502040204020203" pitchFamily="34" charset="0"/>
              </a:rPr>
              <a:t>Concerns over the state of Muslim and </a:t>
            </a:r>
            <a:br>
              <a:rPr lang="en-US" sz="3200" dirty="0">
                <a:latin typeface="Segoe UI" panose="020B0502040204020203" pitchFamily="34" charset="0"/>
                <a:cs typeface="Segoe UI" panose="020B0502040204020203" pitchFamily="34" charset="0"/>
              </a:rPr>
            </a:br>
            <a:r>
              <a:rPr lang="en-US" sz="3200" dirty="0">
                <a:latin typeface="Segoe UI" panose="020B0502040204020203" pitchFamily="34" charset="0"/>
                <a:cs typeface="Segoe UI" panose="020B0502040204020203" pitchFamily="34" charset="0"/>
              </a:rPr>
              <a:t>non-Muslim relations increase with age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39</a:t>
            </a:fld>
            <a:endParaRPr lang="en-US" dirty="0"/>
          </a:p>
        </p:txBody>
      </p:sp>
      <p:pic>
        <p:nvPicPr>
          <p:cNvPr id="8" name="Picture 7">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812184" y="1919400"/>
            <a:ext cx="7772400" cy="3120689"/>
          </a:xfrm>
          <a:prstGeom prst="rect">
            <a:avLst/>
          </a:prstGeom>
        </p:spPr>
      </p:pic>
    </p:spTree>
    <p:extLst>
      <p:ext uri="{BB962C8B-B14F-4D97-AF65-F5344CB8AC3E}">
        <p14:creationId xmlns:p14="http://schemas.microsoft.com/office/powerpoint/2010/main" val="141904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Segoe UI" panose="020B0502040204020203" pitchFamily="34" charset="0"/>
                <a:cs typeface="Segoe UI" panose="020B0502040204020203" pitchFamily="34" charset="0"/>
              </a:rPr>
              <a:t>Introduction </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
          </p:nvPr>
        </p:nvSpPr>
        <p:spPr/>
        <p:txBody>
          <a:bodyPr>
            <a:normAutofit fontScale="92500" lnSpcReduction="20000"/>
          </a:bodyPr>
          <a:lstStyle/>
          <a:p>
            <a:r>
              <a:rPr lang="en-US" dirty="0" smtClean="0">
                <a:latin typeface="Segoe UI" panose="020B0502040204020203" pitchFamily="34" charset="0"/>
                <a:cs typeface="Segoe UI" panose="020B0502040204020203" pitchFamily="34" charset="0"/>
              </a:rPr>
              <a:t>The CRRF monitors the state of race relations and related topics using opinion polls on issues such as immigration, discrimination, hate crimes, etc., on an annual basis</a:t>
            </a:r>
          </a:p>
          <a:p>
            <a:r>
              <a:rPr lang="en-US" dirty="0" smtClean="0">
                <a:latin typeface="Segoe UI" panose="020B0502040204020203" pitchFamily="34" charset="0"/>
                <a:cs typeface="Segoe UI" panose="020B0502040204020203" pitchFamily="34" charset="0"/>
              </a:rPr>
              <a:t>We try to find out about the experiences of Canadians from racialized communities through perceptions and experiences of the representative sample chosen from across the country</a:t>
            </a:r>
          </a:p>
          <a:p>
            <a:r>
              <a:rPr lang="en-US" dirty="0" smtClean="0">
                <a:latin typeface="Segoe UI" panose="020B0502040204020203" pitchFamily="34" charset="0"/>
                <a:cs typeface="Segoe UI" panose="020B0502040204020203" pitchFamily="34" charset="0"/>
              </a:rPr>
              <a:t>We collaborate with research/polling institutions such as the Association of Canadian Studies, </a:t>
            </a:r>
            <a:r>
              <a:rPr lang="en-US" dirty="0" err="1" smtClean="0">
                <a:latin typeface="Segoe UI" panose="020B0502040204020203" pitchFamily="34" charset="0"/>
                <a:cs typeface="Segoe UI" panose="020B0502040204020203" pitchFamily="34" charset="0"/>
              </a:rPr>
              <a:t>Environics</a:t>
            </a:r>
            <a:r>
              <a:rPr lang="en-US" dirty="0" smtClean="0">
                <a:latin typeface="Segoe UI" panose="020B0502040204020203" pitchFamily="34" charset="0"/>
                <a:cs typeface="Segoe UI" panose="020B0502040204020203" pitchFamily="34" charset="0"/>
              </a:rPr>
              <a:t> Institute and the Angus Reid Institute, organizations that are professionals engaged in polling/marketing</a:t>
            </a:r>
          </a:p>
          <a:p>
            <a:r>
              <a:rPr lang="en-US" dirty="0" smtClean="0">
                <a:latin typeface="Segoe UI" panose="020B0502040204020203" pitchFamily="34" charset="0"/>
                <a:cs typeface="Segoe UI" panose="020B0502040204020203" pitchFamily="34" charset="0"/>
              </a:rPr>
              <a:t>Here, we will discuss a number of national surveys the CRRF engaged in 2019</a:t>
            </a:r>
          </a:p>
          <a:p>
            <a:endParaRPr lang="en-US" dirty="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732BE4B0-C273-41E2-BBD5-F8D6E8356EC6}" type="slidenum">
              <a:rPr lang="en-US" smtClean="0"/>
              <a:pPr/>
              <a:t>4</a:t>
            </a:fld>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1198507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solidFill>
                <a:latin typeface="Segoe UI" panose="020B0502040204020203" pitchFamily="34" charset="0"/>
                <a:cs typeface="Segoe UI" panose="020B0502040204020203" pitchFamily="34" charset="0"/>
              </a:rPr>
              <a:t>Concerns over the state of Muslim and </a:t>
            </a:r>
            <a:br>
              <a:rPr lang="en-US" sz="2800" b="1" dirty="0">
                <a:solidFill>
                  <a:schemeClr val="tx1"/>
                </a:solidFill>
                <a:latin typeface="Segoe UI" panose="020B0502040204020203" pitchFamily="34" charset="0"/>
                <a:cs typeface="Segoe UI" panose="020B0502040204020203" pitchFamily="34" charset="0"/>
              </a:rPr>
            </a:br>
            <a:r>
              <a:rPr lang="en-US" sz="2800" b="1" dirty="0">
                <a:solidFill>
                  <a:schemeClr val="tx1"/>
                </a:solidFill>
                <a:latin typeface="Segoe UI" panose="020B0502040204020203" pitchFamily="34" charset="0"/>
                <a:cs typeface="Segoe UI" panose="020B0502040204020203" pitchFamily="34" charset="0"/>
              </a:rPr>
              <a:t>non-Muslim relations increase with age </a:t>
            </a:r>
            <a:endParaRPr lang="en-US" sz="28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40</a:t>
            </a:fld>
            <a:endParaRPr lang="en-US" dirty="0"/>
          </a:p>
        </p:txBody>
      </p:sp>
      <p:sp>
        <p:nvSpPr>
          <p:cNvPr id="4" name="Content Placeholder 3"/>
          <p:cNvSpPr>
            <a:spLocks noGrp="1"/>
          </p:cNvSpPr>
          <p:nvPr>
            <p:ph sz="quarter" idx="1"/>
          </p:nvPr>
        </p:nvSpPr>
        <p:spPr/>
        <p:txBody>
          <a:bodyPr>
            <a:normAutofit fontScale="85000" lnSpcReduction="2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Overall, only 7 percent of Canadians surveyed feel that the state of relations between Muslims and non-Muslims has improved over the past 5 years.</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Youth (age 18 to 24) are by far the most likely to perceive that relations between Muslims and non-Muslims have improved (19%) whereas 65 to 74 year olds are the least likely to believe so (3%).</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West coast respondents were the most likely to see improvement in relations between Muslims and non-Muslims, but were still very low at 9 percent.</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Respondents from Quebec were the most likely to believe that relations have declined over the past 5 years (53%). </a:t>
            </a:r>
            <a:endParaRPr lang="en-US" sz="2800" dirty="0">
              <a:latin typeface="Segoe UI" panose="020B0502040204020203" pitchFamily="34" charset="0"/>
              <a:ea typeface="Tahoma" panose="020B0604030504040204"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8923163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66000" cy="1143000"/>
          </a:xfrm>
        </p:spPr>
        <p:txBody>
          <a:bodyPr>
            <a:noAutofit/>
          </a:bodyPr>
          <a:lstStyle/>
          <a:p>
            <a:r>
              <a:rPr lang="en-US" sz="2400" dirty="0">
                <a:latin typeface="Segoe UI" panose="020B0502040204020203" pitchFamily="34" charset="0"/>
                <a:cs typeface="Segoe UI" panose="020B0502040204020203" pitchFamily="34" charset="0"/>
              </a:rPr>
              <a:t>Hijabs object of most negative sentiment amongst religious signs on the part of Canadians and in particular in Quebec  </a:t>
            </a:r>
          </a:p>
        </p:txBody>
      </p:sp>
      <p:sp>
        <p:nvSpPr>
          <p:cNvPr id="4" name="Slide Number Placeholder 3"/>
          <p:cNvSpPr>
            <a:spLocks noGrp="1"/>
          </p:cNvSpPr>
          <p:nvPr>
            <p:ph type="sldNum" sz="quarter" idx="12"/>
          </p:nvPr>
        </p:nvSpPr>
        <p:spPr/>
        <p:txBody>
          <a:bodyPr/>
          <a:lstStyle/>
          <a:p>
            <a:fld id="{732BE4B0-C273-41E2-BBD5-F8D6E8356EC6}" type="slidenum">
              <a:rPr lang="en-US" smtClean="0"/>
              <a:pPr/>
              <a:t>41</a:t>
            </a:fld>
            <a:endParaRPr lang="en-US" dirty="0"/>
          </a:p>
        </p:txBody>
      </p:sp>
      <p:pic>
        <p:nvPicPr>
          <p:cNvPr id="8" name="Picture 7">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pic>
        <p:nvPicPr>
          <p:cNvPr id="3" name="Picture 2"/>
          <p:cNvPicPr>
            <a:picLocks noChangeAspect="1"/>
          </p:cNvPicPr>
          <p:nvPr/>
        </p:nvPicPr>
        <p:blipFill>
          <a:blip r:embed="rId4"/>
          <a:stretch>
            <a:fillRect/>
          </a:stretch>
        </p:blipFill>
        <p:spPr>
          <a:xfrm>
            <a:off x="501621" y="1419766"/>
            <a:ext cx="8191557" cy="4203200"/>
          </a:xfrm>
          <a:prstGeom prst="rect">
            <a:avLst/>
          </a:prstGeom>
        </p:spPr>
      </p:pic>
    </p:spTree>
    <p:extLst>
      <p:ext uri="{BB962C8B-B14F-4D97-AF65-F5344CB8AC3E}">
        <p14:creationId xmlns:p14="http://schemas.microsoft.com/office/powerpoint/2010/main" val="373441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540496" cy="1143000"/>
          </a:xfrm>
        </p:spPr>
        <p:txBody>
          <a:bodyPr>
            <a:noAutofit/>
          </a:bodyPr>
          <a:lstStyle/>
          <a:p>
            <a:r>
              <a:rPr lang="en-US" sz="2400" b="1" dirty="0">
                <a:solidFill>
                  <a:schemeClr val="tx1"/>
                </a:solidFill>
                <a:latin typeface="Segoe UI" panose="020B0502040204020203" pitchFamily="34" charset="0"/>
                <a:cs typeface="Segoe UI" panose="020B0502040204020203" pitchFamily="34" charset="0"/>
              </a:rPr>
              <a:t>Hijabs object of most negative sentiment amongst religious signs on the part of Canadians and in particular in Quebec </a:t>
            </a:r>
            <a:endParaRPr lang="en-US" sz="2400" b="1" dirty="0">
              <a:solidFill>
                <a:schemeClr val="tx1"/>
              </a:solidFill>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42</a:t>
            </a:fld>
            <a:endParaRPr lang="en-US" dirty="0"/>
          </a:p>
        </p:txBody>
      </p:sp>
      <p:sp>
        <p:nvSpPr>
          <p:cNvPr id="4" name="Content Placeholder 3"/>
          <p:cNvSpPr>
            <a:spLocks noGrp="1"/>
          </p:cNvSpPr>
          <p:nvPr>
            <p:ph sz="quarter" idx="1"/>
          </p:nvPr>
        </p:nvSpPr>
        <p:spPr/>
        <p:txBody>
          <a:bodyPr>
            <a:normAutofit fontScale="85000" lnSpcReduction="20000"/>
          </a:bodyPr>
          <a:lstStyle/>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With regard to religious symbols, 65 to 74 year olds were most likely to view the Christian Cross (71%) and Crucifix (69%) positively. This age group also held the highest regard for the </a:t>
            </a:r>
            <a:r>
              <a:rPr lang="en-CA" sz="2800" dirty="0" err="1">
                <a:latin typeface="Segoe UI" panose="020B0502040204020203" pitchFamily="34" charset="0"/>
                <a:ea typeface="Tahoma" panose="020B0604030504040204" pitchFamily="34" charset="0"/>
                <a:cs typeface="Segoe UI" panose="020B0502040204020203" pitchFamily="34" charset="0"/>
              </a:rPr>
              <a:t>Kippa</a:t>
            </a:r>
            <a:r>
              <a:rPr lang="en-CA" sz="2800" dirty="0">
                <a:latin typeface="Segoe UI" panose="020B0502040204020203" pitchFamily="34" charset="0"/>
                <a:ea typeface="Tahoma" panose="020B0604030504040204" pitchFamily="34" charset="0"/>
                <a:cs typeface="Segoe UI" panose="020B0502040204020203" pitchFamily="34" charset="0"/>
              </a:rPr>
              <a:t> (60% positive views).</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Youth age 18 to 24 held the most positive views of the Hijab (57%) whereas those age 75 and above held the most negative views toward the Hijab (59%).</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Judeo-Christian symbols were viewed most positively in Alberta (71% Cross, 66% Crucifix, 61%) </a:t>
            </a:r>
          </a:p>
          <a:p>
            <a:pPr marL="174708" indent="-174708">
              <a:buFont typeface="Arial" panose="020B0604020202020204" pitchFamily="34" charset="0"/>
              <a:buChar char="•"/>
            </a:pPr>
            <a:r>
              <a:rPr lang="en-CA" sz="2800" dirty="0">
                <a:latin typeface="Segoe UI" panose="020B0502040204020203" pitchFamily="34" charset="0"/>
                <a:ea typeface="Tahoma" panose="020B0604030504040204" pitchFamily="34" charset="0"/>
                <a:cs typeface="Segoe UI" panose="020B0502040204020203" pitchFamily="34" charset="0"/>
              </a:rPr>
              <a:t>While most provinces/regions in Canada had similar views toward the Hijab (~40 to 45% positive), Quebecers stood out in terms of their negativity toward the Muslim symbol (62% negative views).</a:t>
            </a:r>
          </a:p>
          <a:p>
            <a:pPr marL="174708" indent="-174708">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70583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914400"/>
            <a:ext cx="8229600" cy="2438400"/>
          </a:xfrm>
        </p:spPr>
        <p:txBody>
          <a:bodyPr>
            <a:normAutofit/>
          </a:bodyPr>
          <a:lstStyle/>
          <a:p>
            <a:r>
              <a:rPr lang="en-US" sz="2800" dirty="0" smtClean="0">
                <a:latin typeface="Segoe UI" panose="020B0502040204020203" pitchFamily="34" charset="0"/>
                <a:cs typeface="Segoe UI" panose="020B0502040204020203" pitchFamily="34" charset="0"/>
              </a:rPr>
              <a:t/>
            </a:r>
            <a:br>
              <a:rPr lang="en-US" sz="2800" dirty="0" smtClean="0">
                <a:latin typeface="Segoe UI" panose="020B0502040204020203" pitchFamily="34" charset="0"/>
                <a:cs typeface="Segoe UI" panose="020B0502040204020203" pitchFamily="34" charset="0"/>
              </a:rPr>
            </a:br>
            <a:r>
              <a:rPr lang="en-US" sz="2800" smtClean="0">
                <a:latin typeface="Segoe UI" panose="020B0502040204020203" pitchFamily="34" charset="0"/>
                <a:cs typeface="Segoe UI" panose="020B0502040204020203" pitchFamily="34" charset="0"/>
              </a:rPr>
              <a:t>PART B</a:t>
            </a:r>
            <a:r>
              <a:rPr lang="en-US" sz="2800" dirty="0" smtClean="0">
                <a:latin typeface="Segoe UI" panose="020B0502040204020203" pitchFamily="34" charset="0"/>
                <a:cs typeface="Segoe UI" panose="020B0502040204020203" pitchFamily="34" charset="0"/>
              </a:rPr>
              <a:t/>
            </a:r>
            <a:br>
              <a:rPr lang="en-US" sz="2800" dirty="0" smtClean="0">
                <a:latin typeface="Segoe UI" panose="020B0502040204020203" pitchFamily="34" charset="0"/>
                <a:cs typeface="Segoe UI" panose="020B0502040204020203" pitchFamily="34" charset="0"/>
              </a:rPr>
            </a:br>
            <a:r>
              <a:rPr lang="en-US" sz="2800" dirty="0" smtClean="0">
                <a:latin typeface="Segoe UI" panose="020B0502040204020203" pitchFamily="34" charset="0"/>
                <a:cs typeface="Segoe UI" panose="020B0502040204020203" pitchFamily="34" charset="0"/>
              </a:rPr>
              <a:t>Empowering Workplaces Combat Emotional Tax for People of </a:t>
            </a:r>
            <a:r>
              <a:rPr lang="en-US" sz="2800" dirty="0" err="1" smtClean="0">
                <a:latin typeface="Segoe UI" panose="020B0502040204020203" pitchFamily="34" charset="0"/>
                <a:cs typeface="Segoe UI" panose="020B0502040204020203" pitchFamily="34" charset="0"/>
              </a:rPr>
              <a:t>Colour</a:t>
            </a:r>
            <a:r>
              <a:rPr lang="en-US" sz="2800" dirty="0" smtClean="0">
                <a:latin typeface="Segoe UI" panose="020B0502040204020203" pitchFamily="34" charset="0"/>
                <a:cs typeface="Segoe UI" panose="020B0502040204020203" pitchFamily="34" charset="0"/>
              </a:rPr>
              <a:t> in Canada</a:t>
            </a:r>
            <a:endParaRPr lang="en-US" sz="2800" dirty="0">
              <a:latin typeface="Segoe UI" panose="020B0502040204020203" pitchFamily="34" charset="0"/>
              <a:cs typeface="Segoe UI" panose="020B0502040204020203" pitchFamily="34" charset="0"/>
            </a:endParaRP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1452982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Segoe UI" panose="020B0502040204020203" pitchFamily="34" charset="0"/>
                <a:cs typeface="Segoe UI" panose="020B0502040204020203" pitchFamily="34" charset="0"/>
              </a:rPr>
              <a:t>Study on Racial Minorities Experiencing Emotional Tax in the Workplace</a:t>
            </a:r>
            <a:endParaRPr lang="en-US" sz="3200" dirty="0">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44</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latin typeface="Segoe UI" panose="020B0502040204020203" pitchFamily="34" charset="0"/>
                <a:cs typeface="Segoe UI" panose="020B0502040204020203" pitchFamily="34" charset="0"/>
              </a:rPr>
              <a:t>The </a:t>
            </a:r>
            <a:r>
              <a:rPr lang="en-US" dirty="0">
                <a:latin typeface="Segoe UI" panose="020B0502040204020203" pitchFamily="34" charset="0"/>
                <a:cs typeface="Segoe UI" panose="020B0502040204020203" pitchFamily="34" charset="0"/>
              </a:rPr>
              <a:t>2019 report, Empowering Workplaces Combat Emotional Tax for People of </a:t>
            </a:r>
            <a:r>
              <a:rPr lang="en-US" dirty="0" err="1">
                <a:latin typeface="Segoe UI" panose="020B0502040204020203" pitchFamily="34" charset="0"/>
                <a:cs typeface="Segoe UI" panose="020B0502040204020203" pitchFamily="34" charset="0"/>
              </a:rPr>
              <a:t>Colour</a:t>
            </a:r>
            <a:r>
              <a:rPr lang="en-US" dirty="0">
                <a:latin typeface="Segoe UI" panose="020B0502040204020203" pitchFamily="34" charset="0"/>
                <a:cs typeface="Segoe UI" panose="020B0502040204020203" pitchFamily="34" charset="0"/>
              </a:rPr>
              <a:t> in Canada is a study based on more than 700 Canadian men and women of </a:t>
            </a:r>
            <a:r>
              <a:rPr lang="en-US" dirty="0" err="1">
                <a:latin typeface="Segoe UI" panose="020B0502040204020203" pitchFamily="34" charset="0"/>
                <a:cs typeface="Segoe UI" panose="020B0502040204020203" pitchFamily="34" charset="0"/>
              </a:rPr>
              <a:t>colour</a:t>
            </a:r>
            <a:r>
              <a:rPr lang="en-US" dirty="0">
                <a:latin typeface="Segoe UI" panose="020B0502040204020203" pitchFamily="34" charset="0"/>
                <a:cs typeface="Segoe UI" panose="020B0502040204020203" pitchFamily="34" charset="0"/>
              </a:rPr>
              <a:t>. </a:t>
            </a:r>
            <a:endParaRPr lang="en-US" dirty="0" smtClean="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This study was conducted by Catalyst in 2019 and is not done by the CRRF.</a:t>
            </a:r>
          </a:p>
          <a:p>
            <a:r>
              <a:rPr lang="en-US" dirty="0" smtClean="0">
                <a:latin typeface="Segoe UI" panose="020B0502040204020203" pitchFamily="34" charset="0"/>
                <a:cs typeface="Segoe UI" panose="020B0502040204020203" pitchFamily="34" charset="0"/>
              </a:rPr>
              <a:t>“</a:t>
            </a:r>
            <a:r>
              <a:rPr lang="en-US" dirty="0" smtClean="0">
                <a:latin typeface="Segoe UI" panose="020B0502040204020203" pitchFamily="34" charset="0"/>
                <a:cs typeface="Segoe UI" panose="020B0502040204020203" pitchFamily="34" charset="0"/>
              </a:rPr>
              <a:t>Emotional </a:t>
            </a:r>
            <a:r>
              <a:rPr lang="en-US" dirty="0">
                <a:latin typeface="Segoe UI" panose="020B0502040204020203" pitchFamily="34" charset="0"/>
                <a:cs typeface="Segoe UI" panose="020B0502040204020203" pitchFamily="34" charset="0"/>
              </a:rPr>
              <a:t>tax is about feeling different from peers at work because of gender, race or ethnicity, along with being on guard for experiences of bias, and the associated effects on health, well-being and the ability to thrive at </a:t>
            </a:r>
            <a:r>
              <a:rPr lang="en-US" dirty="0" smtClean="0">
                <a:latin typeface="Segoe UI" panose="020B0502040204020203" pitchFamily="34" charset="0"/>
                <a:cs typeface="Segoe UI" panose="020B0502040204020203" pitchFamily="34" charset="0"/>
              </a:rPr>
              <a:t>work” (The Catalyst, 2016).</a:t>
            </a:r>
          </a:p>
          <a:p>
            <a:r>
              <a:rPr lang="en-US" dirty="0" smtClean="0">
                <a:latin typeface="Segoe UI" panose="020B0502040204020203" pitchFamily="34" charset="0"/>
                <a:cs typeface="Segoe UI" panose="020B0502040204020203" pitchFamily="34" charset="0"/>
              </a:rPr>
              <a:t>The significant finding was that 77% are constantly “on guard” and have a high intent to quit. </a:t>
            </a: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3675692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Key Findings </a:t>
            </a:r>
            <a:endParaRPr lang="en-US" dirty="0">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45</a:t>
            </a:fld>
            <a:endParaRPr lang="en-US" dirty="0"/>
          </a:p>
        </p:txBody>
      </p:sp>
      <p:sp>
        <p:nvSpPr>
          <p:cNvPr id="4" name="Content Placeholder 3"/>
          <p:cNvSpPr>
            <a:spLocks noGrp="1"/>
          </p:cNvSpPr>
          <p:nvPr>
            <p:ph sz="quarter" idx="1"/>
          </p:nvPr>
        </p:nvSpPr>
        <p:spPr/>
        <p:txBody>
          <a:bodyPr>
            <a:normAutofit/>
          </a:bodyPr>
          <a:lstStyle/>
          <a:p>
            <a:r>
              <a:rPr lang="en-US" dirty="0" smtClean="0">
                <a:latin typeface="Segoe UI" panose="020B0502040204020203" pitchFamily="34" charset="0"/>
                <a:cs typeface="Segoe UI" panose="020B0502040204020203" pitchFamily="34" charset="0"/>
              </a:rPr>
              <a:t>““33</a:t>
            </a:r>
            <a:r>
              <a:rPr lang="en-US" dirty="0">
                <a:latin typeface="Segoe UI" panose="020B0502040204020203" pitchFamily="34" charset="0"/>
                <a:cs typeface="Segoe UI" panose="020B0502040204020203" pitchFamily="34" charset="0"/>
              </a:rPr>
              <a:t>% to 50% of Black, East Asian, and South Asian professionals report being highly on guard to protect against </a:t>
            </a:r>
            <a:r>
              <a:rPr lang="en-US" dirty="0" smtClean="0">
                <a:latin typeface="Segoe UI" panose="020B0502040204020203" pitchFamily="34" charset="0"/>
                <a:cs typeface="Segoe UI" panose="020B0502040204020203" pitchFamily="34" charset="0"/>
              </a:rPr>
              <a:t>bias”</a:t>
            </a:r>
            <a:r>
              <a:rPr lang="en-US" dirty="0">
                <a:latin typeface="Segoe UI" panose="020B0502040204020203" pitchFamily="34" charset="0"/>
                <a:cs typeface="Segoe UI" panose="020B0502040204020203" pitchFamily="34" charset="0"/>
              </a:rPr>
              <a:t> </a:t>
            </a:r>
          </a:p>
          <a:p>
            <a:r>
              <a:rPr lang="en-US" dirty="0" smtClean="0">
                <a:latin typeface="Segoe UI" panose="020B0502040204020203" pitchFamily="34" charset="0"/>
                <a:cs typeface="Segoe UI" panose="020B0502040204020203" pitchFamily="34" charset="0"/>
              </a:rPr>
              <a:t>“50</a:t>
            </a:r>
            <a:r>
              <a:rPr lang="en-US" dirty="0">
                <a:latin typeface="Segoe UI" panose="020B0502040204020203" pitchFamily="34" charset="0"/>
                <a:cs typeface="Segoe UI" panose="020B0502040204020203" pitchFamily="34" charset="0"/>
              </a:rPr>
              <a:t>% to 69% of Black, East Asian, and South Asian professionals who are highly on guard against bias have a high intent to quit</a:t>
            </a:r>
            <a:r>
              <a:rPr lang="en-US" dirty="0" smtClean="0">
                <a:latin typeface="Segoe UI" panose="020B0502040204020203" pitchFamily="34" charset="0"/>
                <a:cs typeface="Segoe UI" panose="020B0502040204020203" pitchFamily="34" charset="0"/>
              </a:rPr>
              <a:t>.”</a:t>
            </a:r>
          </a:p>
          <a:p>
            <a:pPr lvl="1"/>
            <a:r>
              <a:rPr lang="en-US" dirty="0">
                <a:latin typeface="Segoe UI" panose="020B0502040204020203" pitchFamily="34" charset="0"/>
                <a:cs typeface="Segoe UI" panose="020B0502040204020203" pitchFamily="34" charset="0"/>
              </a:rPr>
              <a:t>“They want to fit </a:t>
            </a:r>
            <a:r>
              <a:rPr lang="en-US" dirty="0" smtClean="0">
                <a:latin typeface="Segoe UI" panose="020B0502040204020203" pitchFamily="34" charset="0"/>
                <a:cs typeface="Segoe UI" panose="020B0502040204020203" pitchFamily="34" charset="0"/>
              </a:rPr>
              <a:t>in; they </a:t>
            </a:r>
            <a:r>
              <a:rPr lang="en-US" dirty="0">
                <a:latin typeface="Segoe UI" panose="020B0502040204020203" pitchFamily="34" charset="0"/>
                <a:cs typeface="Segoe UI" panose="020B0502040204020203" pitchFamily="34" charset="0"/>
              </a:rPr>
              <a:t>would try not to be like this or like that, and that is not just for race, that’s for almost everything… [They’re]not comfortable expressing themselves if it’s an environment that is not </a:t>
            </a:r>
            <a:r>
              <a:rPr lang="en-US" dirty="0" smtClean="0">
                <a:latin typeface="Segoe UI" panose="020B0502040204020203" pitchFamily="34" charset="0"/>
                <a:cs typeface="Segoe UI" panose="020B0502040204020203" pitchFamily="34" charset="0"/>
              </a:rPr>
              <a:t>tolerant” </a:t>
            </a:r>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927240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Key Findings </a:t>
            </a:r>
          </a:p>
        </p:txBody>
      </p:sp>
      <p:sp>
        <p:nvSpPr>
          <p:cNvPr id="3" name="Slide Number Placeholder 2"/>
          <p:cNvSpPr>
            <a:spLocks noGrp="1"/>
          </p:cNvSpPr>
          <p:nvPr>
            <p:ph type="sldNum" sz="quarter" idx="12"/>
          </p:nvPr>
        </p:nvSpPr>
        <p:spPr/>
        <p:txBody>
          <a:bodyPr/>
          <a:lstStyle/>
          <a:p>
            <a:fld id="{732BE4B0-C273-41E2-BBD5-F8D6E8356EC6}" type="slidenum">
              <a:rPr lang="en-US" smtClean="0"/>
              <a:pPr/>
              <a:t>46</a:t>
            </a:fld>
            <a:endParaRPr lang="en-US" dirty="0"/>
          </a:p>
        </p:txBody>
      </p:sp>
      <p:sp>
        <p:nvSpPr>
          <p:cNvPr id="4" name="Content Placeholder 3"/>
          <p:cNvSpPr>
            <a:spLocks noGrp="1"/>
          </p:cNvSpPr>
          <p:nvPr>
            <p:ph sz="quarter" idx="1"/>
          </p:nvPr>
        </p:nvSpPr>
        <p:spPr/>
        <p:txBody>
          <a:bodyPr/>
          <a:lstStyle/>
          <a:p>
            <a:r>
              <a:rPr lang="en-US" dirty="0">
                <a:latin typeface="Segoe UI" panose="020B0502040204020203" pitchFamily="34" charset="0"/>
                <a:cs typeface="Segoe UI" panose="020B0502040204020203" pitchFamily="34" charset="0"/>
              </a:rPr>
              <a:t>“22% to 42% of Black, East Asian, and South Asian professionals who are highly on guard against bias report high rates of sleep problems.”</a:t>
            </a:r>
          </a:p>
          <a:p>
            <a:pPr lvl="1"/>
            <a:r>
              <a:rPr lang="en-US" dirty="0" smtClean="0">
                <a:latin typeface="Segoe UI" panose="020B0502040204020203" pitchFamily="34" charset="0"/>
                <a:cs typeface="Segoe UI" panose="020B0502040204020203" pitchFamily="34" charset="0"/>
              </a:rPr>
              <a:t>It </a:t>
            </a:r>
            <a:r>
              <a:rPr lang="en-US" dirty="0">
                <a:latin typeface="Segoe UI" panose="020B0502040204020203" pitchFamily="34" charset="0"/>
                <a:cs typeface="Segoe UI" panose="020B0502040204020203" pitchFamily="34" charset="0"/>
              </a:rPr>
              <a:t>can have a real mental health impact if this is not taken seriously in the </a:t>
            </a:r>
            <a:r>
              <a:rPr lang="en-US" dirty="0" smtClean="0">
                <a:latin typeface="Segoe UI" panose="020B0502040204020203" pitchFamily="34" charset="0"/>
                <a:cs typeface="Segoe UI" panose="020B0502040204020203" pitchFamily="34" charset="0"/>
              </a:rPr>
              <a:t>workplace. One </a:t>
            </a:r>
            <a:r>
              <a:rPr lang="en-US" dirty="0">
                <a:latin typeface="Segoe UI" panose="020B0502040204020203" pitchFamily="34" charset="0"/>
                <a:cs typeface="Segoe UI" panose="020B0502040204020203" pitchFamily="34" charset="0"/>
              </a:rPr>
              <a:t>of the things that we want to encourage is a healthy workplace, for everybody, so you have to look at ‘How do we do these things in a way that could be comfortable for everyone?’ And not make them feel that  ‘Oh, I better hide this, hide my Chinese-ness,’ for instance, in the workplace</a:t>
            </a:r>
            <a:r>
              <a:rPr lang="en-US" dirty="0" smtClean="0">
                <a:latin typeface="Segoe UI" panose="020B0502040204020203" pitchFamily="34" charset="0"/>
                <a:cs typeface="Segoe UI" panose="020B0502040204020203" pitchFamily="34" charset="0"/>
              </a:rPr>
              <a:t>.</a:t>
            </a:r>
            <a:endParaRPr lang="en-US" dirty="0">
              <a:latin typeface="Segoe UI" panose="020B0502040204020203"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18075811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Key Findings </a:t>
            </a:r>
          </a:p>
        </p:txBody>
      </p:sp>
      <p:sp>
        <p:nvSpPr>
          <p:cNvPr id="3" name="Slide Number Placeholder 2"/>
          <p:cNvSpPr>
            <a:spLocks noGrp="1"/>
          </p:cNvSpPr>
          <p:nvPr>
            <p:ph type="sldNum" sz="quarter" idx="12"/>
          </p:nvPr>
        </p:nvSpPr>
        <p:spPr/>
        <p:txBody>
          <a:bodyPr/>
          <a:lstStyle/>
          <a:p>
            <a:fld id="{732BE4B0-C273-41E2-BBD5-F8D6E8356EC6}" type="slidenum">
              <a:rPr lang="en-US" smtClean="0"/>
              <a:pPr/>
              <a:t>47</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latin typeface="Segoe UI" panose="020B0502040204020203" pitchFamily="34" charset="0"/>
                <a:cs typeface="Segoe UI" panose="020B0502040204020203" pitchFamily="34" charset="0"/>
              </a:rPr>
              <a:t>Racialized communities often have a feeling that due to the reactions they receive from people, they feel indifferent because they don’t look or act exactly the same.</a:t>
            </a:r>
          </a:p>
          <a:p>
            <a:pPr lvl="1"/>
            <a:r>
              <a:rPr lang="en-US" dirty="0">
                <a:latin typeface="Segoe UI" panose="020B0502040204020203" pitchFamily="34" charset="0"/>
                <a:cs typeface="Segoe UI" panose="020B0502040204020203" pitchFamily="34" charset="0"/>
              </a:rPr>
              <a:t>I.e. “I don’t feel foreign, but I’m perceived as foreign</a:t>
            </a:r>
            <a:r>
              <a:rPr lang="en-US" dirty="0" smtClean="0">
                <a:latin typeface="Segoe UI" panose="020B0502040204020203" pitchFamily="34" charset="0"/>
                <a:cs typeface="Segoe UI" panose="020B0502040204020203" pitchFamily="34" charset="0"/>
              </a:rPr>
              <a:t>”</a:t>
            </a:r>
          </a:p>
          <a:p>
            <a:r>
              <a:rPr lang="en-US" dirty="0" smtClean="0">
                <a:latin typeface="Segoe UI" panose="020B0502040204020203" pitchFamily="34" charset="0"/>
                <a:cs typeface="Segoe UI" panose="020B0502040204020203" pitchFamily="34" charset="0"/>
              </a:rPr>
              <a:t>These </a:t>
            </a:r>
            <a:r>
              <a:rPr lang="en-US" dirty="0">
                <a:latin typeface="Segoe UI" panose="020B0502040204020203" pitchFamily="34" charset="0"/>
                <a:cs typeface="Segoe UI" panose="020B0502040204020203" pitchFamily="34" charset="0"/>
              </a:rPr>
              <a:t>are all subjective things</a:t>
            </a:r>
            <a:r>
              <a:rPr lang="en-US" dirty="0" smtClean="0">
                <a:latin typeface="Segoe UI" panose="020B0502040204020203" pitchFamily="34" charset="0"/>
                <a:cs typeface="Segoe UI" panose="020B0502040204020203" pitchFamily="34" charset="0"/>
              </a:rPr>
              <a:t>. How </a:t>
            </a:r>
            <a:r>
              <a:rPr lang="en-US" dirty="0">
                <a:latin typeface="Segoe UI" panose="020B0502040204020203" pitchFamily="34" charset="0"/>
                <a:cs typeface="Segoe UI" panose="020B0502040204020203" pitchFamily="34" charset="0"/>
              </a:rPr>
              <a:t>people feel is very subjective, but they are also reacting to the </a:t>
            </a:r>
            <a:r>
              <a:rPr lang="en-US" dirty="0" smtClean="0">
                <a:latin typeface="Segoe UI" panose="020B0502040204020203" pitchFamily="34" charset="0"/>
                <a:cs typeface="Segoe UI" panose="020B0502040204020203" pitchFamily="34" charset="0"/>
              </a:rPr>
              <a:t>surroundings. So </a:t>
            </a:r>
            <a:r>
              <a:rPr lang="en-US" dirty="0">
                <a:latin typeface="Segoe UI" panose="020B0502040204020203" pitchFamily="34" charset="0"/>
                <a:cs typeface="Segoe UI" panose="020B0502040204020203" pitchFamily="34" charset="0"/>
              </a:rPr>
              <a:t>how can we have more social support? How can we build a workplace that makes everybody comfortable</a:t>
            </a:r>
            <a:r>
              <a:rPr lang="en-US" dirty="0" smtClean="0">
                <a:latin typeface="Segoe UI" panose="020B0502040204020203" pitchFamily="34" charset="0"/>
                <a:cs typeface="Segoe UI" panose="020B0502040204020203" pitchFamily="34" charset="0"/>
              </a:rPr>
              <a:t>?</a:t>
            </a:r>
            <a:endParaRPr lang="en-US" dirty="0">
              <a:latin typeface="Segoe UI" panose="020B0502040204020203" pitchFamily="34" charset="0"/>
              <a:cs typeface="Segoe UI" panose="020B0502040204020203" pitchFamily="34" charset="0"/>
            </a:endParaRPr>
          </a:p>
          <a:p>
            <a:r>
              <a:rPr lang="en-US" dirty="0" smtClean="0">
                <a:latin typeface="Segoe UI" panose="020B0502040204020203" pitchFamily="34" charset="0"/>
                <a:cs typeface="Segoe UI" panose="020B0502040204020203" pitchFamily="34" charset="0"/>
              </a:rPr>
              <a:t>One way for employers to counter the challenges is to empower the working environments so that people of </a:t>
            </a:r>
            <a:r>
              <a:rPr lang="en-US" dirty="0" err="1" smtClean="0">
                <a:latin typeface="Segoe UI" panose="020B0502040204020203" pitchFamily="34" charset="0"/>
                <a:cs typeface="Segoe UI" panose="020B0502040204020203" pitchFamily="34" charset="0"/>
              </a:rPr>
              <a:t>colour</a:t>
            </a:r>
            <a:r>
              <a:rPr lang="en-US" dirty="0" smtClean="0">
                <a:latin typeface="Segoe UI" panose="020B0502040204020203" pitchFamily="34" charset="0"/>
                <a:cs typeface="Segoe UI" panose="020B0502040204020203" pitchFamily="34" charset="0"/>
              </a:rPr>
              <a:t> can have a strong drive to contribute and succeed. </a:t>
            </a: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1024975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48</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latin typeface="Segoe UI" panose="020B0502040204020203" pitchFamily="34" charset="0"/>
                <a:cs typeface="Segoe UI" panose="020B0502040204020203" pitchFamily="34" charset="0"/>
              </a:rPr>
              <a:t>A majority of Canadians is aware that racialized Canadians experience discrimination either often or at least occasionally. </a:t>
            </a:r>
          </a:p>
          <a:p>
            <a:r>
              <a:rPr lang="en-US" dirty="0" smtClean="0">
                <a:latin typeface="Segoe UI" panose="020B0502040204020203" pitchFamily="34" charset="0"/>
                <a:cs typeface="Segoe UI" panose="020B0502040204020203" pitchFamily="34" charset="0"/>
              </a:rPr>
              <a:t>Large majorities of Canadians who are Black (83%) or Indigenous (73%) say people in their group are treated unfairly often or sometimes because of their race or culture, with four in ten in each case indicating this happens often.</a:t>
            </a:r>
          </a:p>
          <a:p>
            <a:r>
              <a:rPr lang="en-US" dirty="0" smtClean="0">
                <a:latin typeface="Segoe UI" panose="020B0502040204020203" pitchFamily="34" charset="0"/>
                <a:cs typeface="Segoe UI" panose="020B0502040204020203" pitchFamily="34" charset="0"/>
              </a:rPr>
              <a:t>Racial discrimination negatively impacts health through:</a:t>
            </a:r>
          </a:p>
          <a:p>
            <a:pPr lvl="1"/>
            <a:r>
              <a:rPr lang="en-US" dirty="0" smtClean="0">
                <a:latin typeface="Segoe UI" panose="020B0502040204020203" pitchFamily="34" charset="0"/>
                <a:cs typeface="Segoe UI" panose="020B0502040204020203" pitchFamily="34" charset="0"/>
              </a:rPr>
              <a:t>The direct effects of stress arising from interactions that are perceived to be discriminatory</a:t>
            </a:r>
          </a:p>
          <a:p>
            <a:pPr lvl="1"/>
            <a:r>
              <a:rPr lang="en-US" dirty="0" smtClean="0">
                <a:latin typeface="Segoe UI" panose="020B0502040204020203" pitchFamily="34" charset="0"/>
                <a:cs typeface="Segoe UI" panose="020B0502040204020203" pitchFamily="34" charset="0"/>
              </a:rPr>
              <a:t>The internalization of stigma and discrimination</a:t>
            </a:r>
          </a:p>
          <a:p>
            <a:pPr marL="320040" lvl="1" indent="0">
              <a:buNone/>
            </a:pPr>
            <a:endParaRPr lang="en-US" dirty="0" smtClean="0">
              <a:latin typeface="Segoe UI" panose="020B0502040204020203" pitchFamily="34" charset="0"/>
              <a:cs typeface="Segoe UI" panose="020B0502040204020203" pitchFamily="34" charset="0"/>
            </a:endParaRPr>
          </a:p>
          <a:p>
            <a:pPr lvl="1"/>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1118055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latin typeface="Segoe UI" panose="020B0502040204020203" pitchFamily="34" charset="0"/>
                <a:cs typeface="Segoe UI" panose="020B0502040204020203" pitchFamily="34" charset="0"/>
              </a:rPr>
              <a:t>PART </a:t>
            </a:r>
            <a:r>
              <a:rPr lang="en-US" dirty="0" smtClean="0">
                <a:latin typeface="Segoe UI" panose="020B0502040204020203" pitchFamily="34" charset="0"/>
                <a:cs typeface="Segoe UI" panose="020B0502040204020203" pitchFamily="34" charset="0"/>
              </a:rPr>
              <a:t>C</a:t>
            </a:r>
            <a:r>
              <a:rPr lang="en-US" dirty="0" smtClean="0">
                <a:latin typeface="Segoe UI" panose="020B0502040204020203" pitchFamily="34" charset="0"/>
                <a:cs typeface="Segoe UI" panose="020B0502040204020203" pitchFamily="34" charset="0"/>
              </a:rPr>
              <a:t/>
            </a:r>
            <a:br>
              <a:rPr lang="en-US" dirty="0" smtClean="0">
                <a:latin typeface="Segoe UI" panose="020B0502040204020203" pitchFamily="34" charset="0"/>
                <a:cs typeface="Segoe UI" panose="020B0502040204020203" pitchFamily="34" charset="0"/>
              </a:rPr>
            </a:br>
            <a:r>
              <a:rPr lang="en-US" dirty="0" smtClean="0">
                <a:latin typeface="Segoe UI" panose="020B0502040204020203" pitchFamily="34" charset="0"/>
                <a:cs typeface="Segoe UI" panose="020B0502040204020203" pitchFamily="34" charset="0"/>
              </a:rPr>
              <a:t>Race Relations in Canada 2019 Survey</a:t>
            </a:r>
            <a:endParaRPr lang="en-US" dirty="0">
              <a:latin typeface="Segoe UI" panose="020B0502040204020203" pitchFamily="34" charset="0"/>
              <a:cs typeface="Segoe UI" panose="020B0502040204020203" pitchFamily="34" charset="0"/>
            </a:endParaRP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279165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447800"/>
            <a:ext cx="9067800" cy="1618270"/>
          </a:xfrm>
        </p:spPr>
        <p:txBody>
          <a:bodyPr>
            <a:normAutofit fontScale="90000"/>
          </a:bodyPr>
          <a:lstStyle/>
          <a:p>
            <a:r>
              <a:rPr lang="en-US" dirty="0" smtClean="0"/>
              <a:t>PART A </a:t>
            </a:r>
            <a:br>
              <a:rPr lang="en-US" dirty="0" smtClean="0"/>
            </a:br>
            <a:r>
              <a:rPr lang="en-US" dirty="0" smtClean="0">
                <a:latin typeface="Segoe UI" panose="020B0502040204020203" pitchFamily="34" charset="0"/>
                <a:cs typeface="Segoe UI" panose="020B0502040204020203" pitchFamily="34" charset="0"/>
              </a:rPr>
              <a:t>Perceptions </a:t>
            </a:r>
            <a:r>
              <a:rPr lang="en-US" dirty="0">
                <a:latin typeface="Segoe UI" panose="020B0502040204020203" pitchFamily="34" charset="0"/>
                <a:cs typeface="Segoe UI" panose="020B0502040204020203" pitchFamily="34" charset="0"/>
              </a:rPr>
              <a:t>on </a:t>
            </a:r>
            <a:r>
              <a:rPr lang="en-US" dirty="0" smtClean="0">
                <a:latin typeface="Segoe UI" panose="020B0502040204020203" pitchFamily="34" charset="0"/>
                <a:cs typeface="Segoe UI" panose="020B0502040204020203" pitchFamily="34" charset="0"/>
              </a:rPr>
              <a:t>Immigration</a:t>
            </a:r>
            <a:r>
              <a:rPr lang="en-US" dirty="0">
                <a:latin typeface="Segoe UI" panose="020B0502040204020203" pitchFamily="34" charset="0"/>
                <a:cs typeface="Segoe UI" panose="020B0502040204020203" pitchFamily="34" charset="0"/>
              </a:rPr>
              <a:t>, Diversity and </a:t>
            </a:r>
            <a:r>
              <a:rPr lang="en-US" dirty="0" smtClean="0">
                <a:latin typeface="Segoe UI" panose="020B0502040204020203" pitchFamily="34" charset="0"/>
                <a:cs typeface="Segoe UI" panose="020B0502040204020203" pitchFamily="34" charset="0"/>
              </a:rPr>
              <a:t>Religion</a:t>
            </a:r>
            <a:endParaRPr lang="en-US" dirty="0"/>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1451116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604" y="152400"/>
            <a:ext cx="7772400" cy="1143000"/>
          </a:xfrm>
        </p:spPr>
        <p:txBody>
          <a:bodyPr>
            <a:normAutofit/>
          </a:bodyPr>
          <a:lstStyle/>
          <a:p>
            <a:r>
              <a:rPr lang="en-US" dirty="0" smtClean="0">
                <a:latin typeface="Segoe UI" panose="020B0502040204020203" pitchFamily="34" charset="0"/>
                <a:cs typeface="Segoe UI" panose="020B0502040204020203" pitchFamily="34" charset="0"/>
              </a:rPr>
              <a:t>Introduction</a:t>
            </a:r>
            <a:endParaRPr lang="en-US" dirty="0">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50</a:t>
            </a:fld>
            <a:endParaRPr lang="en-US" dirty="0"/>
          </a:p>
        </p:txBody>
      </p:sp>
      <p:sp>
        <p:nvSpPr>
          <p:cNvPr id="4" name="Content Placeholder 3"/>
          <p:cNvSpPr>
            <a:spLocks noGrp="1"/>
          </p:cNvSpPr>
          <p:nvPr>
            <p:ph sz="quarter" idx="1"/>
          </p:nvPr>
        </p:nvSpPr>
        <p:spPr>
          <a:xfrm>
            <a:off x="914400" y="1447800"/>
            <a:ext cx="8001000" cy="4876800"/>
          </a:xfrm>
        </p:spPr>
        <p:txBody>
          <a:bodyPr>
            <a:noAutofit/>
          </a:bodyPr>
          <a:lstStyle/>
          <a:p>
            <a:pPr>
              <a:lnSpc>
                <a:spcPts val="2800"/>
              </a:lnSpc>
              <a:spcBef>
                <a:spcPts val="0"/>
              </a:spcBef>
              <a:defRPr/>
            </a:pPr>
            <a:r>
              <a:rPr lang="en-US" altLang="en-US" sz="2800" dirty="0">
                <a:latin typeface="Segoe UI" panose="020B0502040204020203" pitchFamily="34" charset="0"/>
                <a:ea typeface="MS PGothic" panose="020B0600070205080204" pitchFamily="34" charset="-128"/>
                <a:cs typeface="Segoe UI" panose="020B0502040204020203" pitchFamily="34" charset="0"/>
              </a:rPr>
              <a:t>Study is a partnership between the </a:t>
            </a:r>
            <a:r>
              <a:rPr lang="en-US" altLang="en-US" sz="2800" dirty="0" err="1">
                <a:latin typeface="Segoe UI" panose="020B0502040204020203" pitchFamily="34" charset="0"/>
                <a:ea typeface="MS PGothic" panose="020B0600070205080204" pitchFamily="34" charset="-128"/>
                <a:cs typeface="Segoe UI" panose="020B0502040204020203" pitchFamily="34" charset="0"/>
              </a:rPr>
              <a:t>Environics</a:t>
            </a:r>
            <a:r>
              <a:rPr lang="en-US" altLang="en-US" sz="2800" dirty="0">
                <a:latin typeface="Segoe UI" panose="020B0502040204020203" pitchFamily="34" charset="0"/>
                <a:ea typeface="MS PGothic" panose="020B0600070205080204" pitchFamily="34" charset="-128"/>
                <a:cs typeface="Segoe UI" panose="020B0502040204020203" pitchFamily="34" charset="0"/>
              </a:rPr>
              <a:t> Institute and the Canadian Race Relations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Foundation and is the f</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irst-ever </a:t>
            </a:r>
            <a:r>
              <a:rPr lang="en-US" altLang="en-US" sz="2800" dirty="0">
                <a:latin typeface="Segoe UI" panose="020B0502040204020203" pitchFamily="34" charset="0"/>
                <a:ea typeface="MS PGothic" panose="020B0600070205080204" pitchFamily="34" charset="-128"/>
                <a:cs typeface="Segoe UI" panose="020B0502040204020203" pitchFamily="34" charset="0"/>
              </a:rPr>
              <a:t>national survey to document the state of race relations in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Canada</a:t>
            </a:r>
          </a:p>
          <a:p>
            <a:pPr>
              <a:lnSpc>
                <a:spcPts val="2800"/>
              </a:lnSpc>
              <a:spcBef>
                <a:spcPts val="0"/>
              </a:spcBef>
              <a:defRPr/>
            </a:pPr>
            <a:endParaRPr lang="en-US" altLang="en-US" sz="2800" dirty="0">
              <a:latin typeface="Segoe UI" panose="020B0502040204020203" pitchFamily="34" charset="0"/>
              <a:ea typeface="MS PGothic" panose="020B0600070205080204" pitchFamily="34" charset="-128"/>
              <a:cs typeface="Segoe UI" panose="020B0502040204020203" pitchFamily="34" charset="0"/>
            </a:endParaRPr>
          </a:p>
          <a:p>
            <a:pPr>
              <a:lnSpc>
                <a:spcPts val="2800"/>
              </a:lnSpc>
              <a:spcBef>
                <a:spcPts val="0"/>
              </a:spcBef>
              <a:defRPr/>
            </a:pPr>
            <a:r>
              <a:rPr lang="en-US" altLang="en-US" sz="2800" dirty="0">
                <a:latin typeface="Segoe UI" panose="020B0502040204020203" pitchFamily="34" charset="0"/>
                <a:ea typeface="MS PGothic" panose="020B0600070205080204" pitchFamily="34" charset="-128"/>
                <a:cs typeface="Segoe UI" panose="020B0502040204020203" pitchFamily="34" charset="0"/>
              </a:rPr>
              <a:t>Intended to provide credible empirical evidence to measure perceptions, attitudes and experiences – among racialized and non-racialized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Canadians</a:t>
            </a:r>
          </a:p>
          <a:p>
            <a:pPr>
              <a:lnSpc>
                <a:spcPts val="2800"/>
              </a:lnSpc>
              <a:spcBef>
                <a:spcPts val="0"/>
              </a:spcBef>
              <a:defRPr/>
            </a:pPr>
            <a:endParaRPr lang="en-US" altLang="en-US" sz="2800" dirty="0">
              <a:latin typeface="Segoe UI" panose="020B0502040204020203" pitchFamily="34" charset="0"/>
              <a:ea typeface="MS PGothic" panose="020B0600070205080204" pitchFamily="34" charset="-128"/>
              <a:cs typeface="Segoe UI" panose="020B0502040204020203" pitchFamily="34" charset="0"/>
            </a:endParaRPr>
          </a:p>
          <a:p>
            <a:pPr>
              <a:lnSpc>
                <a:spcPts val="2800"/>
              </a:lnSpc>
              <a:spcBef>
                <a:spcPts val="0"/>
              </a:spcBef>
              <a:defRPr/>
            </a:pPr>
            <a:r>
              <a:rPr lang="en-US" altLang="en-US" sz="2800" dirty="0">
                <a:latin typeface="Segoe UI" panose="020B0502040204020203" pitchFamily="34" charset="0"/>
                <a:ea typeface="MS PGothic" panose="020B0600070205080204" pitchFamily="34" charset="-128"/>
                <a:cs typeface="Segoe UI" panose="020B0502040204020203" pitchFamily="34" charset="0"/>
              </a:rPr>
              <a:t>Initial survey establishes a benchmark, with future waves to measure progress over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time</a:t>
            </a:r>
            <a:endParaRPr lang="en-US" altLang="en-US" sz="2800" dirty="0">
              <a:latin typeface="Segoe UI" panose="020B0502040204020203" pitchFamily="34" charset="0"/>
              <a:ea typeface="MS PGothic" panose="020B0600070205080204" pitchFamily="34" charset="-128"/>
              <a:cs typeface="Segoe UI" panose="020B0502040204020203" pitchFamily="34" charset="0"/>
            </a:endParaRPr>
          </a:p>
        </p:txBody>
      </p:sp>
    </p:spTree>
    <p:extLst>
      <p:ext uri="{BB962C8B-B14F-4D97-AF65-F5344CB8AC3E}">
        <p14:creationId xmlns:p14="http://schemas.microsoft.com/office/powerpoint/2010/main" val="1520408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Methodology </a:t>
            </a:r>
          </a:p>
        </p:txBody>
      </p:sp>
      <p:sp>
        <p:nvSpPr>
          <p:cNvPr id="3" name="Slide Number Placeholder 2"/>
          <p:cNvSpPr>
            <a:spLocks noGrp="1"/>
          </p:cNvSpPr>
          <p:nvPr>
            <p:ph type="sldNum" sz="quarter" idx="12"/>
          </p:nvPr>
        </p:nvSpPr>
        <p:spPr/>
        <p:txBody>
          <a:bodyPr/>
          <a:lstStyle/>
          <a:p>
            <a:fld id="{732BE4B0-C273-41E2-BBD5-F8D6E8356EC6}" type="slidenum">
              <a:rPr lang="en-US" smtClean="0"/>
              <a:pPr/>
              <a:t>51</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latin typeface="Segoe UI" panose="020B0502040204020203" pitchFamily="34" charset="0"/>
                <a:cs typeface="Segoe UI" panose="020B0502040204020203" pitchFamily="34" charset="0"/>
              </a:rPr>
              <a:t>Survey conducted online with 3,111 Canadians (ages 18 plus) between </a:t>
            </a:r>
            <a:r>
              <a:rPr lang="en-US" dirty="0" smtClean="0">
                <a:latin typeface="Segoe UI" panose="020B0502040204020203" pitchFamily="34" charset="0"/>
                <a:cs typeface="Segoe UI" panose="020B0502040204020203" pitchFamily="34" charset="0"/>
              </a:rPr>
              <a:t>April </a:t>
            </a:r>
            <a:r>
              <a:rPr lang="en-US" dirty="0">
                <a:latin typeface="Segoe UI" panose="020B0502040204020203" pitchFamily="34" charset="0"/>
                <a:cs typeface="Segoe UI" panose="020B0502040204020203" pitchFamily="34" charset="0"/>
              </a:rPr>
              <a:t>17 and May 6, 2019</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Sample is stratified by province, age, gender, and self-identified racial background</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Oversamples of four largest racial groups in Canada: Chinese, Black, South Asian, and Indigenous Peoples – to provide for group-specific analysis  </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Sample drawn from an established online survey panel (</a:t>
            </a:r>
            <a:r>
              <a:rPr lang="en-US" dirty="0" err="1">
                <a:latin typeface="Segoe UI" panose="020B0502040204020203" pitchFamily="34" charset="0"/>
                <a:cs typeface="Segoe UI" panose="020B0502040204020203" pitchFamily="34" charset="0"/>
              </a:rPr>
              <a:t>Maru</a:t>
            </a:r>
            <a:r>
              <a:rPr lang="en-US" dirty="0">
                <a:latin typeface="Segoe UI" panose="020B0502040204020203" pitchFamily="34" charset="0"/>
                <a:cs typeface="Segoe UI" panose="020B0502040204020203" pitchFamily="34" charset="0"/>
              </a:rPr>
              <a:t>/Blue)</a:t>
            </a:r>
          </a:p>
          <a:p>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79151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52</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latin typeface="Segoe UI" panose="020B0502040204020203" pitchFamily="34" charset="0"/>
                <a:cs typeface="Segoe UI" panose="020B0502040204020203" pitchFamily="34" charset="0"/>
              </a:rPr>
              <a:t>Compared to two years ago, roughly 71% answered generally good when asked the question of how well people from different races get along in Canada</a:t>
            </a:r>
          </a:p>
          <a:p>
            <a:r>
              <a:rPr lang="en-US" dirty="0" smtClean="0">
                <a:latin typeface="Segoe UI" panose="020B0502040204020203" pitchFamily="34" charset="0"/>
                <a:cs typeface="Segoe UI" panose="020B0502040204020203" pitchFamily="34" charset="0"/>
              </a:rPr>
              <a:t>Race Relations has changed in Canada positively through 1) more acceptance 2) greater diversity and 3) education initiatives.</a:t>
            </a:r>
          </a:p>
          <a:p>
            <a:r>
              <a:rPr lang="en-US" dirty="0" smtClean="0">
                <a:latin typeface="Segoe UI" panose="020B0502040204020203" pitchFamily="34" charset="0"/>
                <a:cs typeface="Segoe UI" panose="020B0502040204020203" pitchFamily="34" charset="0"/>
              </a:rPr>
              <a:t>However, in order of ranking, about 28% say race relations has worsened in Canada through more discrimination/racism and lack of integration </a:t>
            </a:r>
          </a:p>
          <a:p>
            <a:r>
              <a:rPr lang="en-US" dirty="0" smtClean="0">
                <a:latin typeface="Segoe UI" panose="020B0502040204020203" pitchFamily="34" charset="0"/>
                <a:cs typeface="Segoe UI" panose="020B0502040204020203" pitchFamily="34" charset="0"/>
              </a:rPr>
              <a:t>When comparing race relations to the USA, over half of the people survey feel that race relations in Canada is better than the USA (67%) </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492026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506413"/>
            <a:ext cx="822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600">
                <a:solidFill>
                  <a:schemeClr val="tx1"/>
                </a:solidFill>
                <a:latin typeface="Arial Narrow" panose="020B0606020202030204" pitchFamily="34" charset="0"/>
              </a:rPr>
              <a:t>How Americans view race relations in their country* </a:t>
            </a:r>
          </a:p>
        </p:txBody>
      </p:sp>
      <p:sp>
        <p:nvSpPr>
          <p:cNvPr id="18435" name="Rectangle 2"/>
          <p:cNvSpPr>
            <a:spLocks noChangeArrowheads="1"/>
          </p:cNvSpPr>
          <p:nvPr/>
        </p:nvSpPr>
        <p:spPr bwMode="auto">
          <a:xfrm>
            <a:off x="203200" y="1220788"/>
            <a:ext cx="5970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eaLnBrk="1" hangingPunct="1">
              <a:lnSpc>
                <a:spcPct val="65000"/>
              </a:lnSpc>
              <a:spcBef>
                <a:spcPct val="100000"/>
              </a:spcBef>
              <a:buFontTx/>
              <a:buNone/>
            </a:pPr>
            <a:r>
              <a:rPr lang="en-US" altLang="en-US" sz="1600">
                <a:latin typeface="Arial Narrow" panose="020B0606020202030204" pitchFamily="34" charset="0"/>
              </a:rPr>
              <a:t>%    Americans</a:t>
            </a:r>
            <a:endParaRPr lang="en-US" altLang="en-US" sz="1600" b="1">
              <a:solidFill>
                <a:schemeClr val="bg1"/>
              </a:solidFill>
              <a:latin typeface="Arial Narrow" panose="020B0606020202030204" pitchFamily="34" charset="0"/>
            </a:endParaRPr>
          </a:p>
        </p:txBody>
      </p:sp>
      <p:sp>
        <p:nvSpPr>
          <p:cNvPr id="18436" name="Rectangle 10"/>
          <p:cNvSpPr>
            <a:spLocks noChangeArrowheads="1"/>
          </p:cNvSpPr>
          <p:nvPr/>
        </p:nvSpPr>
        <p:spPr bwMode="auto">
          <a:xfrm>
            <a:off x="295275" y="182563"/>
            <a:ext cx="79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37" name="Rectangle 11"/>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38" name="Rectangle 12"/>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39" name="Rectangle 13"/>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0" name="Rectangle 14"/>
          <p:cNvSpPr>
            <a:spLocks noChangeArrowheads="1"/>
          </p:cNvSpPr>
          <p:nvPr/>
        </p:nvSpPr>
        <p:spPr bwMode="auto">
          <a:xfrm>
            <a:off x="3255963" y="1595438"/>
            <a:ext cx="79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1" name="Rectangle 15"/>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2" name="Rectangle 16"/>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3" name="Rectangle 17"/>
          <p:cNvSpPr>
            <a:spLocks noChangeArrowheads="1"/>
          </p:cNvSpPr>
          <p:nvPr/>
        </p:nvSpPr>
        <p:spPr bwMode="auto">
          <a:xfrm>
            <a:off x="3255963" y="1595438"/>
            <a:ext cx="79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4" name="Rectangle 18"/>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5" name="Rectangle 19"/>
          <p:cNvSpPr>
            <a:spLocks noChangeArrowheads="1"/>
          </p:cNvSpPr>
          <p:nvPr/>
        </p:nvSpPr>
        <p:spPr bwMode="auto">
          <a:xfrm>
            <a:off x="3257550"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6" name="Rectangle 20"/>
          <p:cNvSpPr>
            <a:spLocks noChangeArrowheads="1"/>
          </p:cNvSpPr>
          <p:nvPr/>
        </p:nvSpPr>
        <p:spPr bwMode="auto">
          <a:xfrm>
            <a:off x="3257550"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7" name="Rectangle 21"/>
          <p:cNvSpPr>
            <a:spLocks noChangeArrowheads="1"/>
          </p:cNvSpPr>
          <p:nvPr/>
        </p:nvSpPr>
        <p:spPr bwMode="auto">
          <a:xfrm>
            <a:off x="3013075"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8" name="Rectangle 22"/>
          <p:cNvSpPr>
            <a:spLocks noChangeArrowheads="1"/>
          </p:cNvSpPr>
          <p:nvPr/>
        </p:nvSpPr>
        <p:spPr bwMode="auto">
          <a:xfrm>
            <a:off x="3013075" y="1595438"/>
            <a:ext cx="79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9" name="Rectangle 23"/>
          <p:cNvSpPr>
            <a:spLocks noChangeArrowheads="1"/>
          </p:cNvSpPr>
          <p:nvPr/>
        </p:nvSpPr>
        <p:spPr bwMode="auto">
          <a:xfrm>
            <a:off x="3013075"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50" name="Rectangle 51"/>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51" name="Rectangle 52"/>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52" name="Line 16"/>
          <p:cNvSpPr>
            <a:spLocks noChangeShapeType="1"/>
          </p:cNvSpPr>
          <p:nvPr/>
        </p:nvSpPr>
        <p:spPr bwMode="auto">
          <a:xfrm>
            <a:off x="304800" y="1120775"/>
            <a:ext cx="72390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Rectangle 2"/>
          <p:cNvSpPr>
            <a:spLocks noChangeArrowheads="1"/>
          </p:cNvSpPr>
          <p:nvPr/>
        </p:nvSpPr>
        <p:spPr bwMode="auto">
          <a:xfrm>
            <a:off x="119063" y="6561138"/>
            <a:ext cx="4341812" cy="258762"/>
          </a:xfrm>
          <a:prstGeom prst="rect">
            <a:avLst/>
          </a:prstGeom>
          <a:noFill/>
          <a:ln w="9525">
            <a:noFill/>
            <a:miter lim="800000"/>
            <a:headEnd/>
            <a:tailEnd/>
          </a:ln>
        </p:spPr>
        <p:txBody>
          <a:bodyPr/>
          <a:lstStyle/>
          <a:p>
            <a:pPr eaLnBrk="1" hangingPunct="1">
              <a:lnSpc>
                <a:spcPct val="65000"/>
              </a:lnSpc>
              <a:spcBef>
                <a:spcPct val="100000"/>
              </a:spcBef>
              <a:defRPr/>
            </a:pPr>
            <a:endParaRPr lang="en-US" sz="1600" dirty="0">
              <a:solidFill>
                <a:schemeClr val="bg1">
                  <a:lumMod val="50000"/>
                </a:schemeClr>
              </a:solidFill>
              <a:latin typeface="Arial Narrow" pitchFamily="34" charset="0"/>
              <a:ea typeface="ＭＳ Ｐゴシック" charset="-128"/>
            </a:endParaRPr>
          </a:p>
        </p:txBody>
      </p:sp>
      <p:sp>
        <p:nvSpPr>
          <p:cNvPr id="18454" name="Rectangle 9"/>
          <p:cNvSpPr>
            <a:spLocks noChangeArrowheads="1"/>
          </p:cNvSpPr>
          <p:nvPr/>
        </p:nvSpPr>
        <p:spPr bwMode="auto">
          <a:xfrm>
            <a:off x="2032000" y="3484563"/>
            <a:ext cx="485775" cy="1255712"/>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55" name="Rectangle 32"/>
          <p:cNvSpPr>
            <a:spLocks noChangeArrowheads="1"/>
          </p:cNvSpPr>
          <p:nvPr/>
        </p:nvSpPr>
        <p:spPr bwMode="auto">
          <a:xfrm>
            <a:off x="1958975" y="4926013"/>
            <a:ext cx="630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Generally</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good</a:t>
            </a:r>
            <a:endParaRPr lang="en-US" altLang="en-US" sz="1400">
              <a:solidFill>
                <a:schemeClr val="tx1"/>
              </a:solidFill>
              <a:latin typeface="Arial Narrow" panose="020B0606020202030204" pitchFamily="34" charset="0"/>
            </a:endParaRPr>
          </a:p>
        </p:txBody>
      </p:sp>
      <p:sp>
        <p:nvSpPr>
          <p:cNvPr id="18456" name="Rectangle 33"/>
          <p:cNvSpPr>
            <a:spLocks noChangeArrowheads="1"/>
          </p:cNvSpPr>
          <p:nvPr/>
        </p:nvSpPr>
        <p:spPr bwMode="auto">
          <a:xfrm>
            <a:off x="2192338" y="3525838"/>
            <a:ext cx="163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FFFFFF"/>
                </a:solidFill>
                <a:latin typeface="Arial Narrow" panose="020B0606020202030204" pitchFamily="34" charset="0"/>
              </a:rPr>
              <a:t>41</a:t>
            </a:r>
            <a:endParaRPr lang="en-US" altLang="en-US" sz="1400" b="1">
              <a:solidFill>
                <a:schemeClr val="tx1"/>
              </a:solidFill>
              <a:latin typeface="Arial Narrow" panose="020B0606020202030204" pitchFamily="34" charset="0"/>
            </a:endParaRPr>
          </a:p>
        </p:txBody>
      </p:sp>
      <p:sp>
        <p:nvSpPr>
          <p:cNvPr id="18457" name="Rectangle 9"/>
          <p:cNvSpPr>
            <a:spLocks noChangeArrowheads="1"/>
          </p:cNvSpPr>
          <p:nvPr/>
        </p:nvSpPr>
        <p:spPr bwMode="auto">
          <a:xfrm>
            <a:off x="2800350" y="2967038"/>
            <a:ext cx="485775" cy="1773237"/>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58" name="Rectangle 32"/>
          <p:cNvSpPr>
            <a:spLocks noChangeArrowheads="1"/>
          </p:cNvSpPr>
          <p:nvPr/>
        </p:nvSpPr>
        <p:spPr bwMode="auto">
          <a:xfrm>
            <a:off x="2728913" y="4926013"/>
            <a:ext cx="6302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Generally</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bad</a:t>
            </a:r>
            <a:endParaRPr lang="en-US" altLang="en-US" sz="1400">
              <a:solidFill>
                <a:schemeClr val="tx1"/>
              </a:solidFill>
              <a:latin typeface="Arial Narrow" panose="020B0606020202030204" pitchFamily="34" charset="0"/>
            </a:endParaRPr>
          </a:p>
        </p:txBody>
      </p:sp>
      <p:sp>
        <p:nvSpPr>
          <p:cNvPr id="18459" name="Rectangle 33"/>
          <p:cNvSpPr>
            <a:spLocks noChangeArrowheads="1"/>
          </p:cNvSpPr>
          <p:nvPr/>
        </p:nvSpPr>
        <p:spPr bwMode="auto">
          <a:xfrm>
            <a:off x="2960688" y="2998788"/>
            <a:ext cx="165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FFFFFF"/>
                </a:solidFill>
                <a:latin typeface="Arial Narrow" panose="020B0606020202030204" pitchFamily="34" charset="0"/>
              </a:rPr>
              <a:t>58</a:t>
            </a:r>
            <a:endParaRPr lang="en-US" altLang="en-US" sz="1400" b="1">
              <a:solidFill>
                <a:schemeClr val="tx1"/>
              </a:solidFill>
              <a:latin typeface="Arial Narrow" panose="020B0606020202030204" pitchFamily="34" charset="0"/>
            </a:endParaRPr>
          </a:p>
        </p:txBody>
      </p:sp>
      <p:sp>
        <p:nvSpPr>
          <p:cNvPr id="18460" name="Rectangle 9"/>
          <p:cNvSpPr>
            <a:spLocks noChangeArrowheads="1"/>
          </p:cNvSpPr>
          <p:nvPr/>
        </p:nvSpPr>
        <p:spPr bwMode="auto">
          <a:xfrm>
            <a:off x="3549650" y="4694238"/>
            <a:ext cx="485775" cy="46037"/>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1" name="Rectangle 32"/>
          <p:cNvSpPr>
            <a:spLocks noChangeArrowheads="1"/>
          </p:cNvSpPr>
          <p:nvPr/>
        </p:nvSpPr>
        <p:spPr bwMode="auto">
          <a:xfrm>
            <a:off x="3621088" y="4926013"/>
            <a:ext cx="342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Don’t</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know</a:t>
            </a:r>
            <a:endParaRPr lang="en-US" altLang="en-US" sz="1400">
              <a:solidFill>
                <a:schemeClr val="tx1"/>
              </a:solidFill>
              <a:latin typeface="Arial Narrow" panose="020B0606020202030204" pitchFamily="34" charset="0"/>
            </a:endParaRPr>
          </a:p>
        </p:txBody>
      </p:sp>
      <p:sp>
        <p:nvSpPr>
          <p:cNvPr id="18462" name="Rectangle 33"/>
          <p:cNvSpPr>
            <a:spLocks noChangeArrowheads="1"/>
          </p:cNvSpPr>
          <p:nvPr/>
        </p:nvSpPr>
        <p:spPr bwMode="auto">
          <a:xfrm>
            <a:off x="3729038" y="4451350"/>
            <a:ext cx="825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b="1">
                <a:solidFill>
                  <a:srgbClr val="000000"/>
                </a:solidFill>
                <a:latin typeface="Arial Narrow" panose="020B0606020202030204" pitchFamily="34" charset="0"/>
              </a:rPr>
              <a:t>1</a:t>
            </a:r>
          </a:p>
        </p:txBody>
      </p:sp>
      <p:sp>
        <p:nvSpPr>
          <p:cNvPr id="18463" name="TextBox 2"/>
          <p:cNvSpPr txBox="1">
            <a:spLocks noChangeArrowheads="1"/>
          </p:cNvSpPr>
          <p:nvPr/>
        </p:nvSpPr>
        <p:spPr bwMode="auto">
          <a:xfrm>
            <a:off x="2619375" y="1862138"/>
            <a:ext cx="827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800" b="1">
                <a:solidFill>
                  <a:schemeClr val="tx1"/>
                </a:solidFill>
                <a:latin typeface="Arial Narrow" panose="020B0606020202030204" pitchFamily="34" charset="0"/>
              </a:rPr>
              <a:t>TODAY</a:t>
            </a:r>
          </a:p>
        </p:txBody>
      </p:sp>
      <p:sp>
        <p:nvSpPr>
          <p:cNvPr id="18464" name="Rectangle 9"/>
          <p:cNvSpPr>
            <a:spLocks noChangeArrowheads="1"/>
          </p:cNvSpPr>
          <p:nvPr/>
        </p:nvSpPr>
        <p:spPr bwMode="auto">
          <a:xfrm>
            <a:off x="4572000" y="4217988"/>
            <a:ext cx="485775" cy="52228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5" name="Rectangle 32"/>
          <p:cNvSpPr>
            <a:spLocks noChangeArrowheads="1"/>
          </p:cNvSpPr>
          <p:nvPr/>
        </p:nvSpPr>
        <p:spPr bwMode="auto">
          <a:xfrm>
            <a:off x="4576763" y="4926013"/>
            <a:ext cx="4746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Getting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better</a:t>
            </a:r>
            <a:endParaRPr lang="en-US" altLang="en-US" sz="1400">
              <a:solidFill>
                <a:schemeClr val="tx1"/>
              </a:solidFill>
              <a:latin typeface="Arial Narrow" panose="020B0606020202030204" pitchFamily="34" charset="0"/>
            </a:endParaRPr>
          </a:p>
        </p:txBody>
      </p:sp>
      <p:sp>
        <p:nvSpPr>
          <p:cNvPr id="18466" name="Rectangle 33"/>
          <p:cNvSpPr>
            <a:spLocks noChangeArrowheads="1"/>
          </p:cNvSpPr>
          <p:nvPr/>
        </p:nvSpPr>
        <p:spPr bwMode="auto">
          <a:xfrm>
            <a:off x="4732338" y="4275138"/>
            <a:ext cx="163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000000"/>
                </a:solidFill>
                <a:latin typeface="Arial Narrow" panose="020B0606020202030204" pitchFamily="34" charset="0"/>
              </a:rPr>
              <a:t>17</a:t>
            </a:r>
          </a:p>
        </p:txBody>
      </p:sp>
      <p:sp>
        <p:nvSpPr>
          <p:cNvPr id="18467" name="Rectangle 9"/>
          <p:cNvSpPr>
            <a:spLocks noChangeArrowheads="1"/>
          </p:cNvSpPr>
          <p:nvPr/>
        </p:nvSpPr>
        <p:spPr bwMode="auto">
          <a:xfrm>
            <a:off x="5340350" y="3106738"/>
            <a:ext cx="485775" cy="163353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8" name="Rectangle 32"/>
          <p:cNvSpPr>
            <a:spLocks noChangeArrowheads="1"/>
          </p:cNvSpPr>
          <p:nvPr/>
        </p:nvSpPr>
        <p:spPr bwMode="auto">
          <a:xfrm>
            <a:off x="5346700" y="4926013"/>
            <a:ext cx="4746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Getting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worse</a:t>
            </a:r>
            <a:endParaRPr lang="en-US" altLang="en-US" sz="1400">
              <a:solidFill>
                <a:schemeClr val="tx1"/>
              </a:solidFill>
              <a:latin typeface="Arial Narrow" panose="020B0606020202030204" pitchFamily="34" charset="0"/>
            </a:endParaRPr>
          </a:p>
        </p:txBody>
      </p:sp>
      <p:sp>
        <p:nvSpPr>
          <p:cNvPr id="18469" name="Rectangle 33"/>
          <p:cNvSpPr>
            <a:spLocks noChangeArrowheads="1"/>
          </p:cNvSpPr>
          <p:nvPr/>
        </p:nvSpPr>
        <p:spPr bwMode="auto">
          <a:xfrm>
            <a:off x="5500688" y="3101975"/>
            <a:ext cx="165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000000"/>
                </a:solidFill>
                <a:latin typeface="Arial Narrow" panose="020B0606020202030204" pitchFamily="34" charset="0"/>
              </a:rPr>
              <a:t>53</a:t>
            </a:r>
          </a:p>
        </p:txBody>
      </p:sp>
      <p:sp>
        <p:nvSpPr>
          <p:cNvPr id="18470" name="Rectangle 9"/>
          <p:cNvSpPr>
            <a:spLocks noChangeArrowheads="1"/>
          </p:cNvSpPr>
          <p:nvPr/>
        </p:nvSpPr>
        <p:spPr bwMode="auto">
          <a:xfrm>
            <a:off x="6089650" y="3817938"/>
            <a:ext cx="485775" cy="92233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71" name="Rectangle 32"/>
          <p:cNvSpPr>
            <a:spLocks noChangeArrowheads="1"/>
          </p:cNvSpPr>
          <p:nvPr/>
        </p:nvSpPr>
        <p:spPr bwMode="auto">
          <a:xfrm>
            <a:off x="6026150" y="4926013"/>
            <a:ext cx="612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Staying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about the</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same</a:t>
            </a:r>
            <a:endParaRPr lang="en-US" altLang="en-US" sz="1400">
              <a:solidFill>
                <a:schemeClr val="tx1"/>
              </a:solidFill>
              <a:latin typeface="Arial Narrow" panose="020B0606020202030204" pitchFamily="34" charset="0"/>
            </a:endParaRPr>
          </a:p>
        </p:txBody>
      </p:sp>
      <p:sp>
        <p:nvSpPr>
          <p:cNvPr id="18472" name="Rectangle 33"/>
          <p:cNvSpPr>
            <a:spLocks noChangeArrowheads="1"/>
          </p:cNvSpPr>
          <p:nvPr/>
        </p:nvSpPr>
        <p:spPr bwMode="auto">
          <a:xfrm>
            <a:off x="6215063" y="3849688"/>
            <a:ext cx="23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b="1">
                <a:solidFill>
                  <a:srgbClr val="000000"/>
                </a:solidFill>
                <a:latin typeface="Arial Narrow" panose="020B0606020202030204" pitchFamily="34" charset="0"/>
              </a:rPr>
              <a:t>30</a:t>
            </a:r>
          </a:p>
        </p:txBody>
      </p:sp>
      <p:sp>
        <p:nvSpPr>
          <p:cNvPr id="18473" name="TextBox 68"/>
          <p:cNvSpPr txBox="1">
            <a:spLocks noChangeArrowheads="1"/>
          </p:cNvSpPr>
          <p:nvPr/>
        </p:nvSpPr>
        <p:spPr bwMode="auto">
          <a:xfrm>
            <a:off x="4665663" y="1862138"/>
            <a:ext cx="1809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800" b="1">
                <a:solidFill>
                  <a:schemeClr val="tx1"/>
                </a:solidFill>
                <a:latin typeface="Arial Narrow" panose="020B0606020202030204" pitchFamily="34" charset="0"/>
              </a:rPr>
              <a:t>COMPARED WITH</a:t>
            </a:r>
            <a:br>
              <a:rPr lang="en-US" altLang="en-US" sz="1800" b="1">
                <a:solidFill>
                  <a:schemeClr val="tx1"/>
                </a:solidFill>
                <a:latin typeface="Arial Narrow" panose="020B0606020202030204" pitchFamily="34" charset="0"/>
              </a:rPr>
            </a:br>
            <a:r>
              <a:rPr lang="en-US" altLang="en-US" sz="1800" b="1">
                <a:solidFill>
                  <a:schemeClr val="tx1"/>
                </a:solidFill>
                <a:latin typeface="Arial Narrow" panose="020B0606020202030204" pitchFamily="34" charset="0"/>
              </a:rPr>
              <a:t>TEN YEARS AGO</a:t>
            </a:r>
          </a:p>
        </p:txBody>
      </p:sp>
      <p:sp>
        <p:nvSpPr>
          <p:cNvPr id="18474" name="TextBox 1"/>
          <p:cNvSpPr txBox="1">
            <a:spLocks noChangeArrowheads="1"/>
          </p:cNvSpPr>
          <p:nvPr/>
        </p:nvSpPr>
        <p:spPr bwMode="auto">
          <a:xfrm>
            <a:off x="1574800" y="5802313"/>
            <a:ext cx="3949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i="1">
                <a:solidFill>
                  <a:schemeClr val="tx1"/>
                </a:solidFill>
                <a:latin typeface="Arial Narrow" panose="020B0606020202030204" pitchFamily="34" charset="0"/>
              </a:rPr>
              <a:t>* Source: Pew Research Center, January- February 2019</a:t>
            </a:r>
          </a:p>
        </p:txBody>
      </p:sp>
    </p:spTree>
    <p:extLst>
      <p:ext uri="{BB962C8B-B14F-4D97-AF65-F5344CB8AC3E}">
        <p14:creationId xmlns:p14="http://schemas.microsoft.com/office/powerpoint/2010/main" val="2689965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t>
            </a:r>
            <a:endParaRPr lang="en-US"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54</a:t>
            </a:fld>
            <a:endParaRPr lang="en-US" dirty="0"/>
          </a:p>
        </p:txBody>
      </p:sp>
      <p:sp>
        <p:nvSpPr>
          <p:cNvPr id="4" name="Content Placeholder 3"/>
          <p:cNvSpPr>
            <a:spLocks noGrp="1"/>
          </p:cNvSpPr>
          <p:nvPr>
            <p:ph sz="quarter" idx="1"/>
          </p:nvPr>
        </p:nvSpPr>
        <p:spPr/>
        <p:txBody>
          <a:bodyPr>
            <a:normAutofit lnSpcReduction="10000"/>
          </a:bodyPr>
          <a:lstStyle/>
          <a:p>
            <a:r>
              <a:rPr lang="en-US" sz="3200" dirty="0" smtClean="0">
                <a:latin typeface="Segoe UI" panose="020B0502040204020203" pitchFamily="34" charset="0"/>
                <a:cs typeface="Segoe UI" panose="020B0502040204020203" pitchFamily="34" charset="0"/>
              </a:rPr>
              <a:t>Perceived frequency of discrimination of specific racial groups, for example the Chinese people is about over 50%. It is often less than 10% but occasionally it is about half</a:t>
            </a:r>
          </a:p>
          <a:p>
            <a:r>
              <a:rPr lang="en-US" sz="3200" dirty="0" smtClean="0">
                <a:latin typeface="Segoe UI" panose="020B0502040204020203" pitchFamily="34" charset="0"/>
                <a:cs typeface="Segoe UI" panose="020B0502040204020203" pitchFamily="34" charset="0"/>
              </a:rPr>
              <a:t>The frequency of unfair treatment of one’s own racial group for the Chinese is about 10% higher than when asked about their own group. Their own feeling is diluted by other groups</a:t>
            </a:r>
          </a:p>
          <a:p>
            <a:endParaRPr lang="en-US" sz="3200" dirty="0" smtClean="0">
              <a:latin typeface="Segoe UI" panose="020B0502040204020203" pitchFamily="34" charset="0"/>
              <a:cs typeface="Segoe UI" panose="020B0502040204020203" pitchFamily="34" charset="0"/>
            </a:endParaRPr>
          </a:p>
          <a:p>
            <a:endParaRPr lang="en-US" dirty="0" smtClean="0"/>
          </a:p>
          <a:p>
            <a:endParaRPr lang="en-US" dirty="0"/>
          </a:p>
        </p:txBody>
      </p:sp>
    </p:spTree>
    <p:extLst>
      <p:ext uri="{BB962C8B-B14F-4D97-AF65-F5344CB8AC3E}">
        <p14:creationId xmlns:p14="http://schemas.microsoft.com/office/powerpoint/2010/main" val="39762882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28600" y="506413"/>
            <a:ext cx="822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600">
                <a:solidFill>
                  <a:schemeClr val="tx1"/>
                </a:solidFill>
                <a:latin typeface="Arial Narrow" panose="020B0606020202030204" pitchFamily="34" charset="0"/>
              </a:rPr>
              <a:t>Discrimination against own racial group exists in America today*</a:t>
            </a:r>
          </a:p>
        </p:txBody>
      </p:sp>
      <p:sp>
        <p:nvSpPr>
          <p:cNvPr id="44035" name="Rectangle 2"/>
          <p:cNvSpPr>
            <a:spLocks noChangeArrowheads="1"/>
          </p:cNvSpPr>
          <p:nvPr/>
        </p:nvSpPr>
        <p:spPr bwMode="auto">
          <a:xfrm>
            <a:off x="203200" y="1220788"/>
            <a:ext cx="5970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eaLnBrk="1" hangingPunct="1">
              <a:lnSpc>
                <a:spcPct val="65000"/>
              </a:lnSpc>
              <a:spcBef>
                <a:spcPct val="100000"/>
              </a:spcBef>
              <a:buFontTx/>
              <a:buNone/>
            </a:pPr>
            <a:r>
              <a:rPr lang="en-US" altLang="en-US" sz="1600">
                <a:latin typeface="Arial Narrow" panose="020B0606020202030204" pitchFamily="34" charset="0"/>
              </a:rPr>
              <a:t>%    By group responding</a:t>
            </a:r>
            <a:endParaRPr lang="en-US" altLang="en-US" sz="1600" b="1">
              <a:solidFill>
                <a:schemeClr val="bg1"/>
              </a:solidFill>
              <a:latin typeface="Arial Narrow" panose="020B0606020202030204" pitchFamily="34" charset="0"/>
            </a:endParaRPr>
          </a:p>
        </p:txBody>
      </p:sp>
      <p:sp>
        <p:nvSpPr>
          <p:cNvPr id="44036" name="Rectangle 10"/>
          <p:cNvSpPr>
            <a:spLocks noChangeArrowheads="1"/>
          </p:cNvSpPr>
          <p:nvPr/>
        </p:nvSpPr>
        <p:spPr bwMode="auto">
          <a:xfrm>
            <a:off x="295275" y="182563"/>
            <a:ext cx="79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44037" name="Rectangle 11"/>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44038" name="Rectangle 12"/>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44039" name="Rectangle 51"/>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44040" name="Rectangle 52"/>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44041" name="Line 16"/>
          <p:cNvSpPr>
            <a:spLocks noChangeShapeType="1"/>
          </p:cNvSpPr>
          <p:nvPr/>
        </p:nvSpPr>
        <p:spPr bwMode="auto">
          <a:xfrm>
            <a:off x="304800" y="1120775"/>
            <a:ext cx="72390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3" name="Rectangle 9"/>
          <p:cNvSpPr>
            <a:spLocks noChangeArrowheads="1"/>
          </p:cNvSpPr>
          <p:nvPr/>
        </p:nvSpPr>
        <p:spPr bwMode="auto">
          <a:xfrm>
            <a:off x="1995488" y="3113088"/>
            <a:ext cx="701675" cy="170338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44044" name="Rectangle 32"/>
          <p:cNvSpPr>
            <a:spLocks noChangeArrowheads="1"/>
          </p:cNvSpPr>
          <p:nvPr/>
        </p:nvSpPr>
        <p:spPr bwMode="auto">
          <a:xfrm>
            <a:off x="2157413" y="4926013"/>
            <a:ext cx="377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White</a:t>
            </a:r>
            <a:endParaRPr lang="en-US" altLang="en-US" sz="1400">
              <a:solidFill>
                <a:schemeClr val="tx1"/>
              </a:solidFill>
              <a:latin typeface="Arial Narrow" panose="020B0606020202030204" pitchFamily="34" charset="0"/>
            </a:endParaRPr>
          </a:p>
        </p:txBody>
      </p:sp>
      <p:sp>
        <p:nvSpPr>
          <p:cNvPr id="44045" name="Rectangle 33"/>
          <p:cNvSpPr>
            <a:spLocks noChangeArrowheads="1"/>
          </p:cNvSpPr>
          <p:nvPr/>
        </p:nvSpPr>
        <p:spPr bwMode="auto">
          <a:xfrm>
            <a:off x="2243138" y="3181350"/>
            <a:ext cx="1857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600" b="1">
                <a:solidFill>
                  <a:schemeClr val="bg1"/>
                </a:solidFill>
                <a:latin typeface="Arial Narrow" panose="020B0606020202030204" pitchFamily="34" charset="0"/>
              </a:rPr>
              <a:t>55</a:t>
            </a:r>
          </a:p>
        </p:txBody>
      </p:sp>
      <p:sp>
        <p:nvSpPr>
          <p:cNvPr id="44046" name="Rectangle 32"/>
          <p:cNvSpPr>
            <a:spLocks noChangeArrowheads="1"/>
          </p:cNvSpPr>
          <p:nvPr/>
        </p:nvSpPr>
        <p:spPr bwMode="auto">
          <a:xfrm>
            <a:off x="3286125" y="4926013"/>
            <a:ext cx="695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Black</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Americans</a:t>
            </a:r>
            <a:endParaRPr lang="en-US" altLang="en-US" sz="1400">
              <a:solidFill>
                <a:schemeClr val="tx1"/>
              </a:solidFill>
              <a:latin typeface="Arial Narrow" panose="020B0606020202030204" pitchFamily="34" charset="0"/>
            </a:endParaRPr>
          </a:p>
        </p:txBody>
      </p:sp>
      <p:sp>
        <p:nvSpPr>
          <p:cNvPr id="44047" name="Rectangle 32"/>
          <p:cNvSpPr>
            <a:spLocks noChangeArrowheads="1"/>
          </p:cNvSpPr>
          <p:nvPr/>
        </p:nvSpPr>
        <p:spPr bwMode="auto">
          <a:xfrm>
            <a:off x="4662488" y="4926013"/>
            <a:ext cx="4746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Latinos</a:t>
            </a:r>
            <a:endParaRPr lang="en-US" altLang="en-US" sz="1400">
              <a:solidFill>
                <a:schemeClr val="tx1"/>
              </a:solidFill>
              <a:latin typeface="Arial Narrow" panose="020B0606020202030204" pitchFamily="34" charset="0"/>
            </a:endParaRPr>
          </a:p>
        </p:txBody>
      </p:sp>
      <p:sp>
        <p:nvSpPr>
          <p:cNvPr id="44048" name="Rectangle 32"/>
          <p:cNvSpPr>
            <a:spLocks noChangeArrowheads="1"/>
          </p:cNvSpPr>
          <p:nvPr/>
        </p:nvSpPr>
        <p:spPr bwMode="auto">
          <a:xfrm>
            <a:off x="5848350" y="4926013"/>
            <a:ext cx="695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Native</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Americans</a:t>
            </a:r>
            <a:endParaRPr lang="en-US" altLang="en-US" sz="1400">
              <a:solidFill>
                <a:schemeClr val="tx1"/>
              </a:solidFill>
              <a:latin typeface="Arial Narrow" panose="020B0606020202030204" pitchFamily="34" charset="0"/>
            </a:endParaRPr>
          </a:p>
        </p:txBody>
      </p:sp>
      <p:sp>
        <p:nvSpPr>
          <p:cNvPr id="44049" name="TextBox 1"/>
          <p:cNvSpPr txBox="1">
            <a:spLocks noChangeArrowheads="1"/>
          </p:cNvSpPr>
          <p:nvPr/>
        </p:nvSpPr>
        <p:spPr bwMode="auto">
          <a:xfrm>
            <a:off x="788988" y="5989638"/>
            <a:ext cx="4725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600" i="1">
                <a:solidFill>
                  <a:schemeClr val="tx1"/>
                </a:solidFill>
                <a:latin typeface="Arial Narrow" panose="020B0606020202030204" pitchFamily="34" charset="0"/>
              </a:rPr>
              <a:t>* Source: NPR/RWJ Foundation/Harcard Public Health: 2017</a:t>
            </a:r>
          </a:p>
        </p:txBody>
      </p:sp>
      <p:sp>
        <p:nvSpPr>
          <p:cNvPr id="44050" name="Rectangle 9"/>
          <p:cNvSpPr>
            <a:spLocks noChangeArrowheads="1"/>
          </p:cNvSpPr>
          <p:nvPr/>
        </p:nvSpPr>
        <p:spPr bwMode="auto">
          <a:xfrm>
            <a:off x="3282950" y="1968500"/>
            <a:ext cx="701675" cy="2847975"/>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44051" name="Rectangle 33"/>
          <p:cNvSpPr>
            <a:spLocks noChangeArrowheads="1"/>
          </p:cNvSpPr>
          <p:nvPr/>
        </p:nvSpPr>
        <p:spPr bwMode="auto">
          <a:xfrm>
            <a:off x="3530600" y="2036763"/>
            <a:ext cx="1857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600" b="1">
                <a:solidFill>
                  <a:schemeClr val="bg1"/>
                </a:solidFill>
                <a:latin typeface="Arial Narrow" panose="020B0606020202030204" pitchFamily="34" charset="0"/>
              </a:rPr>
              <a:t>92</a:t>
            </a:r>
          </a:p>
        </p:txBody>
      </p:sp>
      <p:sp>
        <p:nvSpPr>
          <p:cNvPr id="44052" name="Rectangle 9"/>
          <p:cNvSpPr>
            <a:spLocks noChangeArrowheads="1"/>
          </p:cNvSpPr>
          <p:nvPr/>
        </p:nvSpPr>
        <p:spPr bwMode="auto">
          <a:xfrm>
            <a:off x="4549775" y="2400300"/>
            <a:ext cx="701675" cy="2416175"/>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44053" name="Rectangle 33"/>
          <p:cNvSpPr>
            <a:spLocks noChangeArrowheads="1"/>
          </p:cNvSpPr>
          <p:nvPr/>
        </p:nvSpPr>
        <p:spPr bwMode="auto">
          <a:xfrm>
            <a:off x="4795838" y="2468563"/>
            <a:ext cx="1857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600" b="1">
                <a:solidFill>
                  <a:schemeClr val="bg1"/>
                </a:solidFill>
                <a:latin typeface="Arial Narrow" panose="020B0606020202030204" pitchFamily="34" charset="0"/>
              </a:rPr>
              <a:t>78</a:t>
            </a:r>
          </a:p>
        </p:txBody>
      </p:sp>
      <p:sp>
        <p:nvSpPr>
          <p:cNvPr id="44054" name="Rectangle 9"/>
          <p:cNvSpPr>
            <a:spLocks noChangeArrowheads="1"/>
          </p:cNvSpPr>
          <p:nvPr/>
        </p:nvSpPr>
        <p:spPr bwMode="auto">
          <a:xfrm>
            <a:off x="5845175" y="2524125"/>
            <a:ext cx="701675" cy="2292350"/>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44055" name="Rectangle 33"/>
          <p:cNvSpPr>
            <a:spLocks noChangeArrowheads="1"/>
          </p:cNvSpPr>
          <p:nvPr/>
        </p:nvSpPr>
        <p:spPr bwMode="auto">
          <a:xfrm>
            <a:off x="6091238" y="2592388"/>
            <a:ext cx="1857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600" b="1">
                <a:solidFill>
                  <a:schemeClr val="bg1"/>
                </a:solidFill>
                <a:latin typeface="Arial Narrow" panose="020B0606020202030204" pitchFamily="34" charset="0"/>
              </a:rPr>
              <a:t>75</a:t>
            </a:r>
          </a:p>
        </p:txBody>
      </p:sp>
      <p:sp>
        <p:nvSpPr>
          <p:cNvPr id="44056" name="Rectangle 32"/>
          <p:cNvSpPr>
            <a:spLocks noChangeArrowheads="1"/>
          </p:cNvSpPr>
          <p:nvPr/>
        </p:nvSpPr>
        <p:spPr bwMode="auto">
          <a:xfrm>
            <a:off x="7078663" y="4926013"/>
            <a:ext cx="695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Asian</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Americans</a:t>
            </a:r>
            <a:endParaRPr lang="en-US" altLang="en-US" sz="1400">
              <a:solidFill>
                <a:schemeClr val="tx1"/>
              </a:solidFill>
              <a:latin typeface="Arial Narrow" panose="020B0606020202030204" pitchFamily="34" charset="0"/>
            </a:endParaRPr>
          </a:p>
        </p:txBody>
      </p:sp>
      <p:sp>
        <p:nvSpPr>
          <p:cNvPr id="44057" name="Rectangle 9"/>
          <p:cNvSpPr>
            <a:spLocks noChangeArrowheads="1"/>
          </p:cNvSpPr>
          <p:nvPr/>
        </p:nvSpPr>
        <p:spPr bwMode="auto">
          <a:xfrm>
            <a:off x="7075488" y="2927350"/>
            <a:ext cx="701675" cy="1889125"/>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44058" name="Rectangle 33"/>
          <p:cNvSpPr>
            <a:spLocks noChangeArrowheads="1"/>
          </p:cNvSpPr>
          <p:nvPr/>
        </p:nvSpPr>
        <p:spPr bwMode="auto">
          <a:xfrm>
            <a:off x="7321550" y="3033713"/>
            <a:ext cx="1857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600" b="1">
                <a:solidFill>
                  <a:schemeClr val="bg1"/>
                </a:solidFill>
                <a:latin typeface="Arial Narrow" panose="020B0606020202030204" pitchFamily="34" charset="0"/>
              </a:rPr>
              <a:t>61</a:t>
            </a:r>
          </a:p>
        </p:txBody>
      </p:sp>
    </p:spTree>
    <p:extLst>
      <p:ext uri="{BB962C8B-B14F-4D97-AF65-F5344CB8AC3E}">
        <p14:creationId xmlns:p14="http://schemas.microsoft.com/office/powerpoint/2010/main" val="798712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506413"/>
            <a:ext cx="822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600">
                <a:solidFill>
                  <a:schemeClr val="tx1"/>
                </a:solidFill>
                <a:latin typeface="Arial Narrow" panose="020B0606020202030204" pitchFamily="34" charset="0"/>
              </a:rPr>
              <a:t>How Americans view race relations in their country* </a:t>
            </a:r>
          </a:p>
        </p:txBody>
      </p:sp>
      <p:sp>
        <p:nvSpPr>
          <p:cNvPr id="18435" name="Rectangle 2"/>
          <p:cNvSpPr>
            <a:spLocks noChangeArrowheads="1"/>
          </p:cNvSpPr>
          <p:nvPr/>
        </p:nvSpPr>
        <p:spPr bwMode="auto">
          <a:xfrm>
            <a:off x="203200" y="1220788"/>
            <a:ext cx="5970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eaLnBrk="1" hangingPunct="1">
              <a:lnSpc>
                <a:spcPct val="65000"/>
              </a:lnSpc>
              <a:spcBef>
                <a:spcPct val="100000"/>
              </a:spcBef>
              <a:buFontTx/>
              <a:buNone/>
            </a:pPr>
            <a:r>
              <a:rPr lang="en-US" altLang="en-US" sz="1600">
                <a:latin typeface="Arial Narrow" panose="020B0606020202030204" pitchFamily="34" charset="0"/>
              </a:rPr>
              <a:t>%    Americans</a:t>
            </a:r>
            <a:endParaRPr lang="en-US" altLang="en-US" sz="1600" b="1">
              <a:solidFill>
                <a:schemeClr val="bg1"/>
              </a:solidFill>
              <a:latin typeface="Arial Narrow" panose="020B0606020202030204" pitchFamily="34" charset="0"/>
            </a:endParaRPr>
          </a:p>
        </p:txBody>
      </p:sp>
      <p:sp>
        <p:nvSpPr>
          <p:cNvPr id="18436" name="Rectangle 10"/>
          <p:cNvSpPr>
            <a:spLocks noChangeArrowheads="1"/>
          </p:cNvSpPr>
          <p:nvPr/>
        </p:nvSpPr>
        <p:spPr bwMode="auto">
          <a:xfrm>
            <a:off x="295275" y="182563"/>
            <a:ext cx="79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37" name="Rectangle 11"/>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38" name="Rectangle 12"/>
          <p:cNvSpPr>
            <a:spLocks noChangeArrowheads="1"/>
          </p:cNvSpPr>
          <p:nvPr/>
        </p:nvSpPr>
        <p:spPr bwMode="auto">
          <a:xfrm>
            <a:off x="295275" y="182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39" name="Rectangle 13"/>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0" name="Rectangle 14"/>
          <p:cNvSpPr>
            <a:spLocks noChangeArrowheads="1"/>
          </p:cNvSpPr>
          <p:nvPr/>
        </p:nvSpPr>
        <p:spPr bwMode="auto">
          <a:xfrm>
            <a:off x="3255963" y="1595438"/>
            <a:ext cx="79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1" name="Rectangle 15"/>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2" name="Rectangle 16"/>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3" name="Rectangle 17"/>
          <p:cNvSpPr>
            <a:spLocks noChangeArrowheads="1"/>
          </p:cNvSpPr>
          <p:nvPr/>
        </p:nvSpPr>
        <p:spPr bwMode="auto">
          <a:xfrm>
            <a:off x="3255963" y="1595438"/>
            <a:ext cx="79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4" name="Rectangle 18"/>
          <p:cNvSpPr>
            <a:spLocks noChangeArrowheads="1"/>
          </p:cNvSpPr>
          <p:nvPr/>
        </p:nvSpPr>
        <p:spPr bwMode="auto">
          <a:xfrm>
            <a:off x="3255963"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5" name="Rectangle 19"/>
          <p:cNvSpPr>
            <a:spLocks noChangeArrowheads="1"/>
          </p:cNvSpPr>
          <p:nvPr/>
        </p:nvSpPr>
        <p:spPr bwMode="auto">
          <a:xfrm>
            <a:off x="3257550"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46" name="Rectangle 20"/>
          <p:cNvSpPr>
            <a:spLocks noChangeArrowheads="1"/>
          </p:cNvSpPr>
          <p:nvPr/>
        </p:nvSpPr>
        <p:spPr bwMode="auto">
          <a:xfrm>
            <a:off x="3257550"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7" name="Rectangle 21"/>
          <p:cNvSpPr>
            <a:spLocks noChangeArrowheads="1"/>
          </p:cNvSpPr>
          <p:nvPr/>
        </p:nvSpPr>
        <p:spPr bwMode="auto">
          <a:xfrm>
            <a:off x="3013075"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48" name="Rectangle 22"/>
          <p:cNvSpPr>
            <a:spLocks noChangeArrowheads="1"/>
          </p:cNvSpPr>
          <p:nvPr/>
        </p:nvSpPr>
        <p:spPr bwMode="auto">
          <a:xfrm>
            <a:off x="3013075" y="1595438"/>
            <a:ext cx="79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Semibold" charset="0"/>
              </a:rPr>
              <a:t> </a:t>
            </a:r>
            <a:endParaRPr lang="en-US" altLang="en-US">
              <a:solidFill>
                <a:schemeClr val="tx1"/>
              </a:solidFill>
            </a:endParaRPr>
          </a:p>
        </p:txBody>
      </p:sp>
      <p:sp>
        <p:nvSpPr>
          <p:cNvPr id="18449" name="Rectangle 23"/>
          <p:cNvSpPr>
            <a:spLocks noChangeArrowheads="1"/>
          </p:cNvSpPr>
          <p:nvPr/>
        </p:nvSpPr>
        <p:spPr bwMode="auto">
          <a:xfrm>
            <a:off x="3013075" y="1595438"/>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50" name="Rectangle 51"/>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Light Cond" charset="0"/>
              </a:rPr>
              <a:t> </a:t>
            </a:r>
            <a:endParaRPr lang="en-US" altLang="en-US">
              <a:solidFill>
                <a:schemeClr val="tx1"/>
              </a:solidFill>
            </a:endParaRPr>
          </a:p>
        </p:txBody>
      </p:sp>
      <p:sp>
        <p:nvSpPr>
          <p:cNvPr id="18451" name="Rectangle 52"/>
          <p:cNvSpPr>
            <a:spLocks noChangeArrowheads="1"/>
          </p:cNvSpPr>
          <p:nvPr/>
        </p:nvSpPr>
        <p:spPr bwMode="auto">
          <a:xfrm>
            <a:off x="1611313" y="1325563"/>
            <a:ext cx="6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300">
                <a:solidFill>
                  <a:srgbClr val="000000"/>
                </a:solidFill>
                <a:latin typeface="Myriad Pro Cond" panose="020B0506030403020204" pitchFamily="34" charset="0"/>
              </a:rPr>
              <a:t> </a:t>
            </a:r>
            <a:endParaRPr lang="en-US" altLang="en-US">
              <a:solidFill>
                <a:schemeClr val="tx1"/>
              </a:solidFill>
            </a:endParaRPr>
          </a:p>
        </p:txBody>
      </p:sp>
      <p:sp>
        <p:nvSpPr>
          <p:cNvPr id="18452" name="Line 16"/>
          <p:cNvSpPr>
            <a:spLocks noChangeShapeType="1"/>
          </p:cNvSpPr>
          <p:nvPr/>
        </p:nvSpPr>
        <p:spPr bwMode="auto">
          <a:xfrm>
            <a:off x="304800" y="1120775"/>
            <a:ext cx="72390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Rectangle 2"/>
          <p:cNvSpPr>
            <a:spLocks noChangeArrowheads="1"/>
          </p:cNvSpPr>
          <p:nvPr/>
        </p:nvSpPr>
        <p:spPr bwMode="auto">
          <a:xfrm>
            <a:off x="119063" y="6561138"/>
            <a:ext cx="4341812" cy="258762"/>
          </a:xfrm>
          <a:prstGeom prst="rect">
            <a:avLst/>
          </a:prstGeom>
          <a:noFill/>
          <a:ln w="9525">
            <a:noFill/>
            <a:miter lim="800000"/>
            <a:headEnd/>
            <a:tailEnd/>
          </a:ln>
        </p:spPr>
        <p:txBody>
          <a:bodyPr/>
          <a:lstStyle/>
          <a:p>
            <a:pPr eaLnBrk="1" hangingPunct="1">
              <a:lnSpc>
                <a:spcPct val="65000"/>
              </a:lnSpc>
              <a:spcBef>
                <a:spcPct val="100000"/>
              </a:spcBef>
              <a:defRPr/>
            </a:pPr>
            <a:r>
              <a:rPr lang="en-US" sz="1600" dirty="0">
                <a:solidFill>
                  <a:schemeClr val="bg1">
                    <a:lumMod val="50000"/>
                  </a:schemeClr>
                </a:solidFill>
                <a:latin typeface="Arial Narrow" pitchFamily="34" charset="0"/>
                <a:ea typeface="ＭＳ Ｐゴシック" charset="-128"/>
              </a:rPr>
              <a:t>Environics Institute</a:t>
            </a:r>
          </a:p>
        </p:txBody>
      </p:sp>
      <p:sp>
        <p:nvSpPr>
          <p:cNvPr id="18454" name="Rectangle 9"/>
          <p:cNvSpPr>
            <a:spLocks noChangeArrowheads="1"/>
          </p:cNvSpPr>
          <p:nvPr/>
        </p:nvSpPr>
        <p:spPr bwMode="auto">
          <a:xfrm>
            <a:off x="2032000" y="3484563"/>
            <a:ext cx="485775" cy="1255712"/>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55" name="Rectangle 32"/>
          <p:cNvSpPr>
            <a:spLocks noChangeArrowheads="1"/>
          </p:cNvSpPr>
          <p:nvPr/>
        </p:nvSpPr>
        <p:spPr bwMode="auto">
          <a:xfrm>
            <a:off x="1958975" y="4926013"/>
            <a:ext cx="630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Generally</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good</a:t>
            </a:r>
            <a:endParaRPr lang="en-US" altLang="en-US" sz="1400">
              <a:solidFill>
                <a:schemeClr val="tx1"/>
              </a:solidFill>
              <a:latin typeface="Arial Narrow" panose="020B0606020202030204" pitchFamily="34" charset="0"/>
            </a:endParaRPr>
          </a:p>
        </p:txBody>
      </p:sp>
      <p:sp>
        <p:nvSpPr>
          <p:cNvPr id="18456" name="Rectangle 33"/>
          <p:cNvSpPr>
            <a:spLocks noChangeArrowheads="1"/>
          </p:cNvSpPr>
          <p:nvPr/>
        </p:nvSpPr>
        <p:spPr bwMode="auto">
          <a:xfrm>
            <a:off x="2192338" y="3525838"/>
            <a:ext cx="163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FFFFFF"/>
                </a:solidFill>
                <a:latin typeface="Arial Narrow" panose="020B0606020202030204" pitchFamily="34" charset="0"/>
              </a:rPr>
              <a:t>41</a:t>
            </a:r>
            <a:endParaRPr lang="en-US" altLang="en-US" sz="1400" b="1">
              <a:solidFill>
                <a:schemeClr val="tx1"/>
              </a:solidFill>
              <a:latin typeface="Arial Narrow" panose="020B0606020202030204" pitchFamily="34" charset="0"/>
            </a:endParaRPr>
          </a:p>
        </p:txBody>
      </p:sp>
      <p:sp>
        <p:nvSpPr>
          <p:cNvPr id="18457" name="Rectangle 9"/>
          <p:cNvSpPr>
            <a:spLocks noChangeArrowheads="1"/>
          </p:cNvSpPr>
          <p:nvPr/>
        </p:nvSpPr>
        <p:spPr bwMode="auto">
          <a:xfrm>
            <a:off x="2800350" y="2967038"/>
            <a:ext cx="485775" cy="1773237"/>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58" name="Rectangle 32"/>
          <p:cNvSpPr>
            <a:spLocks noChangeArrowheads="1"/>
          </p:cNvSpPr>
          <p:nvPr/>
        </p:nvSpPr>
        <p:spPr bwMode="auto">
          <a:xfrm>
            <a:off x="2728913" y="4926013"/>
            <a:ext cx="6302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Generally</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bad</a:t>
            </a:r>
            <a:endParaRPr lang="en-US" altLang="en-US" sz="1400">
              <a:solidFill>
                <a:schemeClr val="tx1"/>
              </a:solidFill>
              <a:latin typeface="Arial Narrow" panose="020B0606020202030204" pitchFamily="34" charset="0"/>
            </a:endParaRPr>
          </a:p>
        </p:txBody>
      </p:sp>
      <p:sp>
        <p:nvSpPr>
          <p:cNvPr id="18459" name="Rectangle 33"/>
          <p:cNvSpPr>
            <a:spLocks noChangeArrowheads="1"/>
          </p:cNvSpPr>
          <p:nvPr/>
        </p:nvSpPr>
        <p:spPr bwMode="auto">
          <a:xfrm>
            <a:off x="2960688" y="2998788"/>
            <a:ext cx="165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FFFFFF"/>
                </a:solidFill>
                <a:latin typeface="Arial Narrow" panose="020B0606020202030204" pitchFamily="34" charset="0"/>
              </a:rPr>
              <a:t>58</a:t>
            </a:r>
            <a:endParaRPr lang="en-US" altLang="en-US" sz="1400" b="1">
              <a:solidFill>
                <a:schemeClr val="tx1"/>
              </a:solidFill>
              <a:latin typeface="Arial Narrow" panose="020B0606020202030204" pitchFamily="34" charset="0"/>
            </a:endParaRPr>
          </a:p>
        </p:txBody>
      </p:sp>
      <p:sp>
        <p:nvSpPr>
          <p:cNvPr id="18460" name="Rectangle 9"/>
          <p:cNvSpPr>
            <a:spLocks noChangeArrowheads="1"/>
          </p:cNvSpPr>
          <p:nvPr/>
        </p:nvSpPr>
        <p:spPr bwMode="auto">
          <a:xfrm>
            <a:off x="3549650" y="4694238"/>
            <a:ext cx="485775" cy="46037"/>
          </a:xfrm>
          <a:prstGeom prst="rect">
            <a:avLst/>
          </a:prstGeom>
          <a:solidFill>
            <a:srgbClr val="800000"/>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1" name="Rectangle 32"/>
          <p:cNvSpPr>
            <a:spLocks noChangeArrowheads="1"/>
          </p:cNvSpPr>
          <p:nvPr/>
        </p:nvSpPr>
        <p:spPr bwMode="auto">
          <a:xfrm>
            <a:off x="3621088" y="4926013"/>
            <a:ext cx="342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Don’t</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know</a:t>
            </a:r>
            <a:endParaRPr lang="en-US" altLang="en-US" sz="1400">
              <a:solidFill>
                <a:schemeClr val="tx1"/>
              </a:solidFill>
              <a:latin typeface="Arial Narrow" panose="020B0606020202030204" pitchFamily="34" charset="0"/>
            </a:endParaRPr>
          </a:p>
        </p:txBody>
      </p:sp>
      <p:sp>
        <p:nvSpPr>
          <p:cNvPr id="18462" name="Rectangle 33"/>
          <p:cNvSpPr>
            <a:spLocks noChangeArrowheads="1"/>
          </p:cNvSpPr>
          <p:nvPr/>
        </p:nvSpPr>
        <p:spPr bwMode="auto">
          <a:xfrm>
            <a:off x="3729038" y="4451350"/>
            <a:ext cx="825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b="1">
                <a:solidFill>
                  <a:srgbClr val="000000"/>
                </a:solidFill>
                <a:latin typeface="Arial Narrow" panose="020B0606020202030204" pitchFamily="34" charset="0"/>
              </a:rPr>
              <a:t>1</a:t>
            </a:r>
          </a:p>
        </p:txBody>
      </p:sp>
      <p:sp>
        <p:nvSpPr>
          <p:cNvPr id="18463" name="TextBox 2"/>
          <p:cNvSpPr txBox="1">
            <a:spLocks noChangeArrowheads="1"/>
          </p:cNvSpPr>
          <p:nvPr/>
        </p:nvSpPr>
        <p:spPr bwMode="auto">
          <a:xfrm>
            <a:off x="2619375" y="1862138"/>
            <a:ext cx="827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800" b="1">
                <a:solidFill>
                  <a:schemeClr val="tx1"/>
                </a:solidFill>
                <a:latin typeface="Arial Narrow" panose="020B0606020202030204" pitchFamily="34" charset="0"/>
              </a:rPr>
              <a:t>TODAY</a:t>
            </a:r>
          </a:p>
        </p:txBody>
      </p:sp>
      <p:sp>
        <p:nvSpPr>
          <p:cNvPr id="18464" name="Rectangle 9"/>
          <p:cNvSpPr>
            <a:spLocks noChangeArrowheads="1"/>
          </p:cNvSpPr>
          <p:nvPr/>
        </p:nvSpPr>
        <p:spPr bwMode="auto">
          <a:xfrm>
            <a:off x="4572000" y="4217988"/>
            <a:ext cx="485775" cy="52228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5" name="Rectangle 32"/>
          <p:cNvSpPr>
            <a:spLocks noChangeArrowheads="1"/>
          </p:cNvSpPr>
          <p:nvPr/>
        </p:nvSpPr>
        <p:spPr bwMode="auto">
          <a:xfrm>
            <a:off x="4576763" y="4926013"/>
            <a:ext cx="4746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Getting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better</a:t>
            </a:r>
            <a:endParaRPr lang="en-US" altLang="en-US" sz="1400">
              <a:solidFill>
                <a:schemeClr val="tx1"/>
              </a:solidFill>
              <a:latin typeface="Arial Narrow" panose="020B0606020202030204" pitchFamily="34" charset="0"/>
            </a:endParaRPr>
          </a:p>
        </p:txBody>
      </p:sp>
      <p:sp>
        <p:nvSpPr>
          <p:cNvPr id="18466" name="Rectangle 33"/>
          <p:cNvSpPr>
            <a:spLocks noChangeArrowheads="1"/>
          </p:cNvSpPr>
          <p:nvPr/>
        </p:nvSpPr>
        <p:spPr bwMode="auto">
          <a:xfrm>
            <a:off x="4732338" y="4275138"/>
            <a:ext cx="163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000000"/>
                </a:solidFill>
                <a:latin typeface="Arial Narrow" panose="020B0606020202030204" pitchFamily="34" charset="0"/>
              </a:rPr>
              <a:t>17</a:t>
            </a:r>
          </a:p>
        </p:txBody>
      </p:sp>
      <p:sp>
        <p:nvSpPr>
          <p:cNvPr id="18467" name="Rectangle 9"/>
          <p:cNvSpPr>
            <a:spLocks noChangeArrowheads="1"/>
          </p:cNvSpPr>
          <p:nvPr/>
        </p:nvSpPr>
        <p:spPr bwMode="auto">
          <a:xfrm>
            <a:off x="5340350" y="3106738"/>
            <a:ext cx="485775" cy="163353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68" name="Rectangle 32"/>
          <p:cNvSpPr>
            <a:spLocks noChangeArrowheads="1"/>
          </p:cNvSpPr>
          <p:nvPr/>
        </p:nvSpPr>
        <p:spPr bwMode="auto">
          <a:xfrm>
            <a:off x="5346700" y="4926013"/>
            <a:ext cx="4746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Getting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worse</a:t>
            </a:r>
            <a:endParaRPr lang="en-US" altLang="en-US" sz="1400">
              <a:solidFill>
                <a:schemeClr val="tx1"/>
              </a:solidFill>
              <a:latin typeface="Arial Narrow" panose="020B0606020202030204" pitchFamily="34" charset="0"/>
            </a:endParaRPr>
          </a:p>
        </p:txBody>
      </p:sp>
      <p:sp>
        <p:nvSpPr>
          <p:cNvPr id="18469" name="Rectangle 33"/>
          <p:cNvSpPr>
            <a:spLocks noChangeArrowheads="1"/>
          </p:cNvSpPr>
          <p:nvPr/>
        </p:nvSpPr>
        <p:spPr bwMode="auto">
          <a:xfrm>
            <a:off x="5500688" y="3101975"/>
            <a:ext cx="165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400" b="1">
                <a:solidFill>
                  <a:srgbClr val="000000"/>
                </a:solidFill>
                <a:latin typeface="Arial Narrow" panose="020B0606020202030204" pitchFamily="34" charset="0"/>
              </a:rPr>
              <a:t>53</a:t>
            </a:r>
          </a:p>
        </p:txBody>
      </p:sp>
      <p:sp>
        <p:nvSpPr>
          <p:cNvPr id="18470" name="Rectangle 9"/>
          <p:cNvSpPr>
            <a:spLocks noChangeArrowheads="1"/>
          </p:cNvSpPr>
          <p:nvPr/>
        </p:nvSpPr>
        <p:spPr bwMode="auto">
          <a:xfrm>
            <a:off x="6089650" y="3817938"/>
            <a:ext cx="485775" cy="922337"/>
          </a:xfrm>
          <a:prstGeom prst="rect">
            <a:avLst/>
          </a:prstGeom>
          <a:solidFill>
            <a:srgbClr val="FF6969"/>
          </a:solidFill>
          <a:ln w="3175">
            <a:solidFill>
              <a:srgbClr val="B3B3B3"/>
            </a:solidFill>
            <a:miter lim="800000"/>
            <a:headEnd/>
            <a:tailEnd/>
          </a:ln>
        </p:spPr>
        <p:txBody>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1400">
              <a:solidFill>
                <a:schemeClr val="tx1"/>
              </a:solidFill>
              <a:latin typeface="Arial Narrow" panose="020B0606020202030204" pitchFamily="34" charset="0"/>
            </a:endParaRPr>
          </a:p>
        </p:txBody>
      </p:sp>
      <p:sp>
        <p:nvSpPr>
          <p:cNvPr id="18471" name="Rectangle 32"/>
          <p:cNvSpPr>
            <a:spLocks noChangeArrowheads="1"/>
          </p:cNvSpPr>
          <p:nvPr/>
        </p:nvSpPr>
        <p:spPr bwMode="auto">
          <a:xfrm>
            <a:off x="6026150" y="4926013"/>
            <a:ext cx="612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a:solidFill>
                  <a:srgbClr val="000000"/>
                </a:solidFill>
                <a:latin typeface="Arial Narrow" panose="020B0606020202030204" pitchFamily="34" charset="0"/>
              </a:rPr>
              <a:t>Staying</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about the</a:t>
            </a:r>
            <a:br>
              <a:rPr lang="en-US" altLang="en-US" sz="1400">
                <a:solidFill>
                  <a:srgbClr val="000000"/>
                </a:solidFill>
                <a:latin typeface="Arial Narrow" panose="020B0606020202030204" pitchFamily="34" charset="0"/>
              </a:rPr>
            </a:br>
            <a:r>
              <a:rPr lang="en-US" altLang="en-US" sz="1400">
                <a:solidFill>
                  <a:srgbClr val="000000"/>
                </a:solidFill>
                <a:latin typeface="Arial Narrow" panose="020B0606020202030204" pitchFamily="34" charset="0"/>
              </a:rPr>
              <a:t>same</a:t>
            </a:r>
            <a:endParaRPr lang="en-US" altLang="en-US" sz="1400">
              <a:solidFill>
                <a:schemeClr val="tx1"/>
              </a:solidFill>
              <a:latin typeface="Arial Narrow" panose="020B0606020202030204" pitchFamily="34" charset="0"/>
            </a:endParaRPr>
          </a:p>
        </p:txBody>
      </p:sp>
      <p:sp>
        <p:nvSpPr>
          <p:cNvPr id="18472" name="Rectangle 33"/>
          <p:cNvSpPr>
            <a:spLocks noChangeArrowheads="1"/>
          </p:cNvSpPr>
          <p:nvPr/>
        </p:nvSpPr>
        <p:spPr bwMode="auto">
          <a:xfrm>
            <a:off x="6215063" y="3849688"/>
            <a:ext cx="23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400" b="1">
                <a:solidFill>
                  <a:srgbClr val="000000"/>
                </a:solidFill>
                <a:latin typeface="Arial Narrow" panose="020B0606020202030204" pitchFamily="34" charset="0"/>
              </a:rPr>
              <a:t>30</a:t>
            </a:r>
          </a:p>
        </p:txBody>
      </p:sp>
      <p:sp>
        <p:nvSpPr>
          <p:cNvPr id="18473" name="TextBox 68"/>
          <p:cNvSpPr txBox="1">
            <a:spLocks noChangeArrowheads="1"/>
          </p:cNvSpPr>
          <p:nvPr/>
        </p:nvSpPr>
        <p:spPr bwMode="auto">
          <a:xfrm>
            <a:off x="4665663" y="1862138"/>
            <a:ext cx="1809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1800" b="1">
                <a:solidFill>
                  <a:schemeClr val="tx1"/>
                </a:solidFill>
                <a:latin typeface="Arial Narrow" panose="020B0606020202030204" pitchFamily="34" charset="0"/>
              </a:rPr>
              <a:t>COMPARED WITH</a:t>
            </a:r>
            <a:br>
              <a:rPr lang="en-US" altLang="en-US" sz="1800" b="1">
                <a:solidFill>
                  <a:schemeClr val="tx1"/>
                </a:solidFill>
                <a:latin typeface="Arial Narrow" panose="020B0606020202030204" pitchFamily="34" charset="0"/>
              </a:rPr>
            </a:br>
            <a:r>
              <a:rPr lang="en-US" altLang="en-US" sz="1800" b="1">
                <a:solidFill>
                  <a:schemeClr val="tx1"/>
                </a:solidFill>
                <a:latin typeface="Arial Narrow" panose="020B0606020202030204" pitchFamily="34" charset="0"/>
              </a:rPr>
              <a:t>TEN YEARS AGO</a:t>
            </a:r>
          </a:p>
        </p:txBody>
      </p:sp>
      <p:sp>
        <p:nvSpPr>
          <p:cNvPr id="18474" name="TextBox 1"/>
          <p:cNvSpPr txBox="1">
            <a:spLocks noChangeArrowheads="1"/>
          </p:cNvSpPr>
          <p:nvPr/>
        </p:nvSpPr>
        <p:spPr bwMode="auto">
          <a:xfrm>
            <a:off x="1574800" y="5802313"/>
            <a:ext cx="3949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rgbClr val="004080"/>
                </a:solidFill>
                <a:latin typeface="Arial" panose="020B0604020202020204"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000">
                <a:solidFill>
                  <a:srgbClr val="004080"/>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rgbClr val="004080"/>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rgbClr val="00408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004080"/>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i="1">
                <a:solidFill>
                  <a:schemeClr val="tx1"/>
                </a:solidFill>
                <a:latin typeface="Arial Narrow" panose="020B0606020202030204" pitchFamily="34" charset="0"/>
              </a:rPr>
              <a:t>* Source: Pew Research Center, January- February 2019</a:t>
            </a:r>
          </a:p>
        </p:txBody>
      </p:sp>
    </p:spTree>
    <p:extLst>
      <p:ext uri="{BB962C8B-B14F-4D97-AF65-F5344CB8AC3E}">
        <p14:creationId xmlns:p14="http://schemas.microsoft.com/office/powerpoint/2010/main" val="1322493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Slide Number Placeholder 2"/>
          <p:cNvSpPr>
            <a:spLocks noGrp="1"/>
          </p:cNvSpPr>
          <p:nvPr>
            <p:ph type="sldNum" sz="quarter" idx="12"/>
          </p:nvPr>
        </p:nvSpPr>
        <p:spPr/>
        <p:txBody>
          <a:bodyPr/>
          <a:lstStyle/>
          <a:p>
            <a:fld id="{732BE4B0-C273-41E2-BBD5-F8D6E8356EC6}" type="slidenum">
              <a:rPr lang="en-US" smtClean="0"/>
              <a:pPr/>
              <a:t>57</a:t>
            </a:fld>
            <a:endParaRPr lang="en-US" dirty="0"/>
          </a:p>
        </p:txBody>
      </p:sp>
      <p:sp>
        <p:nvSpPr>
          <p:cNvPr id="4" name="Content Placeholder 3"/>
          <p:cNvSpPr>
            <a:spLocks noGrp="1"/>
          </p:cNvSpPr>
          <p:nvPr>
            <p:ph sz="quarter" idx="1"/>
          </p:nvPr>
        </p:nvSpPr>
        <p:spPr/>
        <p:txBody>
          <a:bodyPr/>
          <a:lstStyle/>
          <a:p>
            <a:pPr>
              <a:lnSpc>
                <a:spcPts val="2800"/>
              </a:lnSpc>
              <a:spcBef>
                <a:spcPts val="0"/>
              </a:spcBef>
              <a:defRPr/>
            </a:pPr>
            <a:r>
              <a:rPr lang="en-US" altLang="en-US" sz="2800" dirty="0">
                <a:latin typeface="Segoe UI" panose="020B0502040204020203" pitchFamily="34" charset="0"/>
                <a:ea typeface="MS PGothic" panose="020B0600070205080204" pitchFamily="34" charset="-128"/>
                <a:cs typeface="Segoe UI" panose="020B0502040204020203" pitchFamily="34" charset="0"/>
              </a:rPr>
              <a:t>The roll out of this survey will be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on </a:t>
            </a:r>
            <a:r>
              <a:rPr lang="en-US" altLang="en-US" sz="2800" dirty="0">
                <a:latin typeface="Segoe UI" panose="020B0502040204020203" pitchFamily="34" charset="0"/>
                <a:ea typeface="MS PGothic" panose="020B0600070205080204" pitchFamily="34" charset="-128"/>
                <a:cs typeface="Segoe UI" panose="020B0502040204020203" pitchFamily="34" charset="0"/>
              </a:rPr>
              <a:t>December 10, 2019 and we will live stream the launch</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a:t>
            </a:r>
          </a:p>
          <a:p>
            <a:pPr marL="0" indent="0">
              <a:lnSpc>
                <a:spcPts val="2800"/>
              </a:lnSpc>
              <a:spcBef>
                <a:spcPts val="0"/>
              </a:spcBef>
              <a:buNone/>
              <a:defRPr/>
            </a:pP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 </a:t>
            </a:r>
            <a:endParaRPr lang="en-US" altLang="en-US" sz="2800" dirty="0">
              <a:latin typeface="Segoe UI" panose="020B0502040204020203" pitchFamily="34" charset="0"/>
              <a:ea typeface="MS PGothic" panose="020B0600070205080204" pitchFamily="34" charset="-128"/>
              <a:cs typeface="Segoe UI" panose="020B0502040204020203" pitchFamily="34" charset="0"/>
            </a:endParaRPr>
          </a:p>
          <a:p>
            <a:pPr>
              <a:lnSpc>
                <a:spcPts val="2800"/>
              </a:lnSpc>
              <a:spcBef>
                <a:spcPts val="0"/>
              </a:spcBef>
              <a:defRPr/>
            </a:pPr>
            <a:r>
              <a:rPr lang="en-US" altLang="en-US" sz="2800" dirty="0">
                <a:latin typeface="Segoe UI" panose="020B0502040204020203" pitchFamily="34" charset="0"/>
                <a:ea typeface="MS PGothic" panose="020B0600070205080204" pitchFamily="34" charset="-128"/>
                <a:cs typeface="Segoe UI" panose="020B0502040204020203" pitchFamily="34" charset="0"/>
              </a:rPr>
              <a:t>Visit our website </a:t>
            </a:r>
            <a:r>
              <a:rPr lang="en-US" sz="2800" dirty="0">
                <a:latin typeface="Segoe UI" panose="020B0502040204020203" pitchFamily="34" charset="0"/>
                <a:cs typeface="Segoe UI" panose="020B0502040204020203" pitchFamily="34" charset="0"/>
                <a:hlinkClick r:id="rId2"/>
              </a:rPr>
              <a:t>www.crrf-fcrr.ca </a:t>
            </a:r>
            <a:r>
              <a:rPr lang="en-US" sz="2800" dirty="0">
                <a:latin typeface="Segoe UI" panose="020B0502040204020203" pitchFamily="34" charset="0"/>
                <a:cs typeface="Segoe UI" panose="020B0502040204020203" pitchFamily="34" charset="0"/>
              </a:rPr>
              <a:t> </a:t>
            </a:r>
            <a:r>
              <a:rPr lang="en-US" altLang="en-US" sz="2800" dirty="0">
                <a:latin typeface="Segoe UI" panose="020B0502040204020203" pitchFamily="34" charset="0"/>
                <a:ea typeface="MS PGothic" panose="020B0600070205080204" pitchFamily="34" charset="-128"/>
                <a:cs typeface="Segoe UI" panose="020B0502040204020203" pitchFamily="34" charset="0"/>
              </a:rPr>
              <a:t>for more information on this study and sign up for our newsletter to </a:t>
            </a:r>
            <a:r>
              <a:rPr lang="en-US" altLang="en-US" sz="2800" dirty="0" smtClean="0">
                <a:latin typeface="Segoe UI" panose="020B0502040204020203" pitchFamily="34" charset="0"/>
                <a:ea typeface="MS PGothic" panose="020B0600070205080204" pitchFamily="34" charset="-128"/>
                <a:cs typeface="Segoe UI" panose="020B0502040204020203" pitchFamily="34" charset="0"/>
              </a:rPr>
              <a:t>learn </a:t>
            </a:r>
            <a:r>
              <a:rPr lang="en-US" altLang="en-US" sz="2800" dirty="0">
                <a:latin typeface="Segoe UI" panose="020B0502040204020203" pitchFamily="34" charset="0"/>
                <a:ea typeface="MS PGothic" panose="020B0600070205080204" pitchFamily="34" charset="-128"/>
                <a:cs typeface="Segoe UI" panose="020B0502040204020203" pitchFamily="34" charset="0"/>
              </a:rPr>
              <a:t>more about this launch. </a:t>
            </a:r>
            <a:endParaRPr lang="en-US" altLang="en-US" sz="2800" dirty="0">
              <a:latin typeface="Segoe UI" panose="020B0502040204020203" pitchFamily="34" charset="0"/>
              <a:ea typeface="MS PGothic" panose="020B0600070205080204" pitchFamily="34" charset="-128"/>
              <a:cs typeface="Segoe UI" panose="020B0502040204020203" pitchFamily="34" charset="0"/>
            </a:endParaRPr>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1478789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Introduction</a:t>
            </a:r>
            <a:endParaRPr lang="en-US" dirty="0">
              <a:latin typeface="Segoe UI" panose="020B0502040204020203" pitchFamily="34" charset="0"/>
              <a:cs typeface="Segoe UI" panose="020B0502040204020203" pitchFamily="34" charset="0"/>
            </a:endParaRPr>
          </a:p>
        </p:txBody>
      </p:sp>
      <p:sp>
        <p:nvSpPr>
          <p:cNvPr id="3" name="Slide Number Placeholder 2"/>
          <p:cNvSpPr>
            <a:spLocks noGrp="1"/>
          </p:cNvSpPr>
          <p:nvPr>
            <p:ph type="sldNum" sz="quarter" idx="12"/>
          </p:nvPr>
        </p:nvSpPr>
        <p:spPr/>
        <p:txBody>
          <a:bodyPr/>
          <a:lstStyle/>
          <a:p>
            <a:fld id="{732BE4B0-C273-41E2-BBD5-F8D6E8356EC6}" type="slidenum">
              <a:rPr lang="en-US" smtClean="0"/>
              <a:pPr/>
              <a:t>6</a:t>
            </a:fld>
            <a:endParaRPr lang="en-US" dirty="0"/>
          </a:p>
        </p:txBody>
      </p:sp>
      <p:sp>
        <p:nvSpPr>
          <p:cNvPr id="4" name="Content Placeholder 3"/>
          <p:cNvSpPr>
            <a:spLocks noGrp="1"/>
          </p:cNvSpPr>
          <p:nvPr>
            <p:ph sz="quarter" idx="1"/>
          </p:nvPr>
        </p:nvSpPr>
        <p:spPr/>
        <p:txBody>
          <a:bodyPr/>
          <a:lstStyle/>
          <a:p>
            <a:r>
              <a:rPr lang="en-US" sz="3600" dirty="0" smtClean="0">
                <a:latin typeface="Segoe UI" panose="020B0502040204020203" pitchFamily="34" charset="0"/>
                <a:cs typeface="Segoe UI" panose="020B0502040204020203" pitchFamily="34" charset="0"/>
              </a:rPr>
              <a:t>In 2019, the Canadian Race Relations Foundation partnered with the Association for Canadian Studies to conduct a survey on how perceptions about religion and religious minorities are driving opinion on immigrants.</a:t>
            </a:r>
          </a:p>
          <a:p>
            <a:endParaRPr lang="en-US" dirty="0"/>
          </a:p>
        </p:txBody>
      </p:sp>
      <p:pic>
        <p:nvPicPr>
          <p:cNvPr id="5" name="Picture 4">
            <a:extLst>
              <a:ext uri="{FF2B5EF4-FFF2-40B4-BE49-F238E27FC236}">
                <a16:creationId xmlns:a16="http://schemas.microsoft.com/office/drawing/2014/main" id="{B7A43CB3-39D3-4A82-80E2-771475FDB9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5690956"/>
            <a:ext cx="914400" cy="976544"/>
          </a:xfrm>
          <a:prstGeom prst="rect">
            <a:avLst/>
          </a:prstGeom>
        </p:spPr>
      </p:pic>
    </p:spTree>
    <p:extLst>
      <p:ext uri="{BB962C8B-B14F-4D97-AF65-F5344CB8AC3E}">
        <p14:creationId xmlns:p14="http://schemas.microsoft.com/office/powerpoint/2010/main" val="416199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anose="020B0502040204020203" pitchFamily="34" charset="0"/>
                <a:cs typeface="Segoe UI" panose="020B0502040204020203" pitchFamily="34" charset="0"/>
              </a:rPr>
              <a:t>Methodology </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
          </p:nvPr>
        </p:nvSpPr>
        <p:spPr/>
        <p:txBody>
          <a:bodyPr>
            <a:normAutofit fontScale="85000" lnSpcReduction="10000"/>
          </a:bodyPr>
          <a:lstStyle/>
          <a:p>
            <a:pPr>
              <a:spcBef>
                <a:spcPts val="600"/>
              </a:spcBef>
              <a:spcAft>
                <a:spcPts val="600"/>
              </a:spcAft>
            </a:pPr>
            <a:r>
              <a:rPr lang="en-US" dirty="0">
                <a:latin typeface="Segoe UI" panose="020B0502040204020203" pitchFamily="34" charset="0"/>
                <a:cs typeface="Segoe UI" panose="020B0502040204020203" pitchFamily="34" charset="0"/>
              </a:rPr>
              <a:t>The results of the poll for the Association for Canadian Studies and the Canadian Race Relations Foundation were collected via a Web survey conducted by Leger for the Association for Canadian Studies between May 3 -May 7, 2019 </a:t>
            </a:r>
            <a:r>
              <a:rPr lang="en-US" dirty="0" smtClean="0">
                <a:latin typeface="Segoe UI" panose="020B0502040204020203" pitchFamily="34" charset="0"/>
                <a:cs typeface="Segoe UI" panose="020B0502040204020203" pitchFamily="34" charset="0"/>
              </a:rPr>
              <a:t>on immigrant in Canada using </a:t>
            </a:r>
            <a:r>
              <a:rPr lang="en-US" dirty="0">
                <a:latin typeface="Segoe UI" panose="020B0502040204020203" pitchFamily="34" charset="0"/>
                <a:cs typeface="Segoe UI" panose="020B0502040204020203" pitchFamily="34" charset="0"/>
              </a:rPr>
              <a:t>representative sample of 2,215 Canadians, 18 years of age or older. </a:t>
            </a:r>
          </a:p>
          <a:p>
            <a:r>
              <a:rPr lang="en-US" dirty="0">
                <a:latin typeface="Segoe UI" panose="020B0502040204020203" pitchFamily="34" charset="0"/>
                <a:cs typeface="Segoe UI" panose="020B0502040204020203" pitchFamily="34" charset="0"/>
              </a:rPr>
              <a:t>Using data from Statistics Canada, the results were weighted according to gender, age, region, language spoken at home, education and whether or not children are present in the household to ensure a sample representative of the entire population under review. For comparison purposes, a probability sample of 2,215 respondents would have a margin of error of ±2.08%, 19 times out of 20.</a:t>
            </a:r>
          </a:p>
        </p:txBody>
      </p:sp>
      <p:sp>
        <p:nvSpPr>
          <p:cNvPr id="5" name="Slide Number Placeholder 4"/>
          <p:cNvSpPr>
            <a:spLocks noGrp="1"/>
          </p:cNvSpPr>
          <p:nvPr>
            <p:ph type="sldNum" sz="quarter" idx="12"/>
          </p:nvPr>
        </p:nvSpPr>
        <p:spPr/>
        <p:txBody>
          <a:bodyPr/>
          <a:lstStyle/>
          <a:p>
            <a:fld id="{732BE4B0-C273-41E2-BBD5-F8D6E8356EC6}" type="slidenum">
              <a:rPr lang="en-US" smtClean="0"/>
              <a:pPr/>
              <a:t>7</a:t>
            </a:fld>
            <a:endParaRPr lang="en-US" dirty="0"/>
          </a:p>
        </p:txBody>
      </p:sp>
      <p:pic>
        <p:nvPicPr>
          <p:cNvPr id="7" name="Picture 6">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Tree>
    <p:extLst>
      <p:ext uri="{BB962C8B-B14F-4D97-AF65-F5344CB8AC3E}">
        <p14:creationId xmlns:p14="http://schemas.microsoft.com/office/powerpoint/2010/main" val="201112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Opinion </a:t>
            </a:r>
            <a:r>
              <a:rPr lang="en-US" dirty="0"/>
              <a:t>on Immigrants in Canada </a:t>
            </a:r>
          </a:p>
        </p:txBody>
      </p:sp>
      <p:pic>
        <p:nvPicPr>
          <p:cNvPr id="6" name="Picture 5">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828146"/>
            <a:ext cx="1981199" cy="2115844"/>
          </a:xfrm>
          <a:prstGeom prst="rect">
            <a:avLst/>
          </a:prstGeom>
        </p:spPr>
      </p:pic>
    </p:spTree>
    <p:extLst>
      <p:ext uri="{BB962C8B-B14F-4D97-AF65-F5344CB8AC3E}">
        <p14:creationId xmlns:p14="http://schemas.microsoft.com/office/powerpoint/2010/main" val="343491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7A43CB3-39D3-4A82-80E2-771475FDB9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638800"/>
            <a:ext cx="914400" cy="976544"/>
          </a:xfrm>
          <a:prstGeom prst="rect">
            <a:avLst/>
          </a:prstGeom>
        </p:spPr>
      </p:pic>
      <p:sp>
        <p:nvSpPr>
          <p:cNvPr id="2" name="Title 1"/>
          <p:cNvSpPr>
            <a:spLocks noGrp="1"/>
          </p:cNvSpPr>
          <p:nvPr>
            <p:ph type="title"/>
          </p:nvPr>
        </p:nvSpPr>
        <p:spPr>
          <a:xfrm>
            <a:off x="812184" y="501965"/>
            <a:ext cx="7772400" cy="1143000"/>
          </a:xfrm>
        </p:spPr>
        <p:txBody>
          <a:bodyPr>
            <a:noAutofit/>
          </a:bodyPr>
          <a:lstStyle/>
          <a:p>
            <a:r>
              <a:rPr lang="en-US" sz="2000" dirty="0">
                <a:latin typeface="Segoe UI" panose="020B0502040204020203" pitchFamily="34" charset="0"/>
                <a:cs typeface="Segoe UI" panose="020B0502040204020203" pitchFamily="34" charset="0"/>
              </a:rPr>
              <a:t>Canadians have a more positive view of immigrants than they do of refugees; immigrants and refugees viewed somewhat more negatively amongst persons aged 35-44</a:t>
            </a:r>
          </a:p>
        </p:txBody>
      </p:sp>
      <p:sp>
        <p:nvSpPr>
          <p:cNvPr id="4" name="Slide Number Placeholder 3"/>
          <p:cNvSpPr>
            <a:spLocks noGrp="1"/>
          </p:cNvSpPr>
          <p:nvPr>
            <p:ph type="sldNum" sz="quarter" idx="12"/>
          </p:nvPr>
        </p:nvSpPr>
        <p:spPr/>
        <p:txBody>
          <a:bodyPr/>
          <a:lstStyle/>
          <a:p>
            <a:fld id="{732BE4B0-C273-41E2-BBD5-F8D6E8356EC6}" type="slidenum">
              <a:rPr lang="en-US" smtClean="0"/>
              <a:pPr/>
              <a:t>9</a:t>
            </a:fld>
            <a:endParaRPr lang="en-US" dirty="0"/>
          </a:p>
        </p:txBody>
      </p:sp>
      <p:pic>
        <p:nvPicPr>
          <p:cNvPr id="13" name="Picture 12"/>
          <p:cNvPicPr>
            <a:picLocks noChangeAspect="1"/>
          </p:cNvPicPr>
          <p:nvPr/>
        </p:nvPicPr>
        <p:blipFill>
          <a:blip r:embed="rId4"/>
          <a:stretch>
            <a:fillRect/>
          </a:stretch>
        </p:blipFill>
        <p:spPr>
          <a:xfrm>
            <a:off x="812184" y="1732682"/>
            <a:ext cx="7519632" cy="3818400"/>
          </a:xfrm>
          <a:prstGeom prst="rect">
            <a:avLst/>
          </a:prstGeom>
        </p:spPr>
      </p:pic>
    </p:spTree>
    <p:extLst>
      <p:ext uri="{BB962C8B-B14F-4D97-AF65-F5344CB8AC3E}">
        <p14:creationId xmlns:p14="http://schemas.microsoft.com/office/powerpoint/2010/main" val="251653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4481</TotalTime>
  <Words>3449</Words>
  <Application>Microsoft Office PowerPoint</Application>
  <PresentationFormat>On-screen Show (4:3)</PresentationFormat>
  <Paragraphs>343</Paragraphs>
  <Slides>57</Slides>
  <Notes>38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57</vt:i4>
      </vt:variant>
    </vt:vector>
  </HeadingPairs>
  <TitlesOfParts>
    <vt:vector size="71" baseType="lpstr">
      <vt:lpstr>MS PGothic</vt:lpstr>
      <vt:lpstr>MS PGothic</vt:lpstr>
      <vt:lpstr>Arial</vt:lpstr>
      <vt:lpstr>Arial Narrow</vt:lpstr>
      <vt:lpstr>Calibri</vt:lpstr>
      <vt:lpstr>Franklin Gothic Book</vt:lpstr>
      <vt:lpstr>Myriad Pro Cond</vt:lpstr>
      <vt:lpstr>Myriad Pro Light Cond</vt:lpstr>
      <vt:lpstr>Myriad Pro Semibold</vt:lpstr>
      <vt:lpstr>Perpetua</vt:lpstr>
      <vt:lpstr>Segoe UI</vt:lpstr>
      <vt:lpstr>Tahoma</vt:lpstr>
      <vt:lpstr>Wingdings 2</vt:lpstr>
      <vt:lpstr>Equity</vt:lpstr>
      <vt:lpstr>Race Relations, Immigration and Mental Health</vt:lpstr>
      <vt:lpstr>Canadian Race Relations Foundation</vt:lpstr>
      <vt:lpstr>At A Glance </vt:lpstr>
      <vt:lpstr>Introduction </vt:lpstr>
      <vt:lpstr>PART A  Perceptions on Immigration, Diversity and Religion</vt:lpstr>
      <vt:lpstr>Introduction</vt:lpstr>
      <vt:lpstr>Methodology </vt:lpstr>
      <vt:lpstr>Opinion on Immigrants in Canada </vt:lpstr>
      <vt:lpstr>Canadians have a more positive view of immigrants than they do of refugees; immigrants and refugees viewed somewhat more negatively amongst persons aged 35-44</vt:lpstr>
      <vt:lpstr>Canadians have a more positive view of immigrants than they do of refugees; immigrants and refugees viewed somewhat more negatively amongst persons aged 35-44</vt:lpstr>
      <vt:lpstr>Refugees viewed somewhat more negatively  in Quebec and Western Canada </vt:lpstr>
      <vt:lpstr>Refugees viewed somewhat more negatively  in Quebec and Western Canada </vt:lpstr>
      <vt:lpstr>Similarity in the patterns of positive and negative views  in regards to their respective appreciation or non-appreciation of immigrants and refugees </vt:lpstr>
      <vt:lpstr>Similarity in the patterns of positive and negative views  in regards to their respective appreciation or non-appreciation of immigrants and refugees </vt:lpstr>
      <vt:lpstr>Opinion on Religious Groups</vt:lpstr>
      <vt:lpstr>Ontarians hold most positive view of Muslims;  &gt;1 in 3 Canadians hold negative views of Muslims </vt:lpstr>
      <vt:lpstr>Ontarians hold most positive view of Muslims;  &gt;1 in 3 Canadians hold negative views of Muslims </vt:lpstr>
      <vt:lpstr>Youngest Canadians hold most positive views of Muslims while oldest cohort hold most positive views of Christians </vt:lpstr>
      <vt:lpstr>Youngest Canadians hold most positive views of Muslims while oldest cohort hold most positive views of Christians </vt:lpstr>
      <vt:lpstr>Those most likely to hold negative views of immigrants are by far least likely to hold favorable views of Muslims </vt:lpstr>
      <vt:lpstr>Those most likely to hold negative views of immigrants are by far least likely to hold favorable views of Muslims </vt:lpstr>
      <vt:lpstr>Albertans and Canadians 55-64 most likely to think that immigrant and non-immigrant relations have declined </vt:lpstr>
      <vt:lpstr>Albertans and Canadians 55-64 most likely to think that immigrant and non-immigrant relations have declined </vt:lpstr>
      <vt:lpstr>The more negative one’s view of immigrants the more likely they believe religious minorities threaten our way of life and should give up their customs and traditions </vt:lpstr>
      <vt:lpstr>The more negative one’s view of immigrants the more likely they believe religious minorities threaten our way of life and should give up their customs and traditions </vt:lpstr>
      <vt:lpstr>Those with positive view of immigrants most likely to think immigrant-non-immigrant relations have improved or stayed the same while those with negative views of immigrants most likely to think relations have declined </vt:lpstr>
      <vt:lpstr>Those with positive view of immigrants most likely to think immigrant-non-immigrant relations have improved or stayed the same while those with negative views of immigrants most likely to think relations have declined </vt:lpstr>
      <vt:lpstr>Living With Diversity </vt:lpstr>
      <vt:lpstr>Three in four Canadians say they enjoy living a diverse society</vt:lpstr>
      <vt:lpstr>Three in four Canadians say they enjoy living a diverse society</vt:lpstr>
      <vt:lpstr>Over one in three Canadians agree that our way of life is threatened by the presence of immigrants from religious minorities</vt:lpstr>
      <vt:lpstr>Over one in three Canadians agree that our way of life is threatened by the presence of immigrants from religious minorities</vt:lpstr>
      <vt:lpstr>Two in three Canadians agree that our society is tolerant and accepting of religious minority customs, yet a majority agree there is a rise of hatred directed at religious minorities </vt:lpstr>
      <vt:lpstr>Two in three Canadians agree that our society is tolerant and accepting of religious minority customs, yet a majority agree there is a rise of hatred directed at religious minorities </vt:lpstr>
      <vt:lpstr>Those least likely to enjoy living in a diverse society are especially unlikely to express positive views of Muslims </vt:lpstr>
      <vt:lpstr>Those least likely to enjoy living in a diverse society are especially unlikely to express positive views of Muslims </vt:lpstr>
      <vt:lpstr>Those less likely to enjoy living in a diverse society hold particularly negative views of hijabs  </vt:lpstr>
      <vt:lpstr>Those less likely to enjoy living in a diverse society hold particularly negative views of hijabs </vt:lpstr>
      <vt:lpstr>Concerns over the state of Muslim and  non-Muslim relations increase with age </vt:lpstr>
      <vt:lpstr>Concerns over the state of Muslim and  non-Muslim relations increase with age </vt:lpstr>
      <vt:lpstr>Hijabs object of most negative sentiment amongst religious signs on the part of Canadians and in particular in Quebec  </vt:lpstr>
      <vt:lpstr>Hijabs object of most negative sentiment amongst religious signs on the part of Canadians and in particular in Quebec </vt:lpstr>
      <vt:lpstr> PART B Empowering Workplaces Combat Emotional Tax for People of Colour in Canada</vt:lpstr>
      <vt:lpstr>Study on Racial Minorities Experiencing Emotional Tax in the Workplace</vt:lpstr>
      <vt:lpstr>Key Findings </vt:lpstr>
      <vt:lpstr>Key Findings </vt:lpstr>
      <vt:lpstr>Key Findings </vt:lpstr>
      <vt:lpstr>Conclusion </vt:lpstr>
      <vt:lpstr>PART C Race Relations in Canada 2019 Survey</vt:lpstr>
      <vt:lpstr>Introduction</vt:lpstr>
      <vt:lpstr>Methodology </vt:lpstr>
      <vt:lpstr>Key Findings</vt:lpstr>
      <vt:lpstr>PowerPoint Presentation</vt:lpstr>
      <vt:lpstr>Key Findings </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CRRF</dc:title>
  <dc:creator>Jack</dc:creator>
  <cp:lastModifiedBy>Suvaka Priyatharsan</cp:lastModifiedBy>
  <cp:revision>191</cp:revision>
  <cp:lastPrinted>2019-06-14T16:33:12Z</cp:lastPrinted>
  <dcterms:created xsi:type="dcterms:W3CDTF">2019-05-20T16:55:19Z</dcterms:created>
  <dcterms:modified xsi:type="dcterms:W3CDTF">2019-11-07T15:53:44Z</dcterms:modified>
</cp:coreProperties>
</file>